
<file path=[Content_Types].xml><?xml version="1.0" encoding="utf-8"?>
<Types xmlns="http://schemas.openxmlformats.org/package/2006/content-types">
  <Default Extension="tmp" ContentType="image/png"/>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0"/>
  </p:notesMasterIdLst>
  <p:sldIdLst>
    <p:sldId id="256" r:id="rId2"/>
    <p:sldId id="262" r:id="rId3"/>
    <p:sldId id="258" r:id="rId4"/>
    <p:sldId id="273" r:id="rId5"/>
    <p:sldId id="264" r:id="rId6"/>
    <p:sldId id="279" r:id="rId7"/>
    <p:sldId id="259" r:id="rId8"/>
    <p:sldId id="260" r:id="rId9"/>
    <p:sldId id="266" r:id="rId10"/>
    <p:sldId id="274" r:id="rId11"/>
    <p:sldId id="267" r:id="rId12"/>
    <p:sldId id="275" r:id="rId13"/>
    <p:sldId id="269" r:id="rId14"/>
    <p:sldId id="276" r:id="rId15"/>
    <p:sldId id="270" r:id="rId16"/>
    <p:sldId id="271" r:id="rId17"/>
    <p:sldId id="277" r:id="rId18"/>
    <p:sldId id="278" r:id="rId19"/>
  </p:sldIdLst>
  <p:sldSz cx="12192000" cy="6858000"/>
  <p:notesSz cx="67691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6C00"/>
    <a:srgbClr val="CC9900"/>
    <a:srgbClr val="FFFFCC"/>
    <a:srgbClr val="81C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3" autoAdjust="0"/>
    <p:restoredTop sz="94660"/>
  </p:normalViewPr>
  <p:slideViewPr>
    <p:cSldViewPr snapToGrid="0">
      <p:cViewPr varScale="1">
        <p:scale>
          <a:sx n="48" d="100"/>
          <a:sy n="48" d="100"/>
        </p:scale>
        <p:origin x="42" y="13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rion Garo" userId="076d7998-05af-4d55-b0b9-229f0e4e9974" providerId="ADAL" clId="{8F97429E-2BCD-4431-9248-1145C9F830D2}"/>
    <pc:docChg chg="undo custSel addSld modSld sldOrd">
      <pc:chgData name="Orion Garo" userId="076d7998-05af-4d55-b0b9-229f0e4e9974" providerId="ADAL" clId="{8F97429E-2BCD-4431-9248-1145C9F830D2}" dt="2018-11-14T22:07:22.252" v="3404" actId="20577"/>
      <pc:docMkLst>
        <pc:docMk/>
      </pc:docMkLst>
      <pc:sldChg chg="addSp delSp modSp">
        <pc:chgData name="Orion Garo" userId="076d7998-05af-4d55-b0b9-229f0e4e9974" providerId="ADAL" clId="{8F97429E-2BCD-4431-9248-1145C9F830D2}" dt="2018-11-14T22:03:35.589" v="3359" actId="207"/>
        <pc:sldMkLst>
          <pc:docMk/>
          <pc:sldMk cId="39496122" sldId="256"/>
        </pc:sldMkLst>
        <pc:spChg chg="mod">
          <ac:chgData name="Orion Garo" userId="076d7998-05af-4d55-b0b9-229f0e4e9974" providerId="ADAL" clId="{8F97429E-2BCD-4431-9248-1145C9F830D2}" dt="2018-11-13T23:19:10.130" v="1126" actId="14100"/>
          <ac:spMkLst>
            <pc:docMk/>
            <pc:sldMk cId="39496122" sldId="256"/>
            <ac:spMk id="2" creationId="{00000000-0000-0000-0000-000000000000}"/>
          </ac:spMkLst>
        </pc:spChg>
        <pc:spChg chg="mod">
          <ac:chgData name="Orion Garo" userId="076d7998-05af-4d55-b0b9-229f0e4e9974" providerId="ADAL" clId="{8F97429E-2BCD-4431-9248-1145C9F830D2}" dt="2018-11-13T19:09:47.712" v="74" actId="207"/>
          <ac:spMkLst>
            <pc:docMk/>
            <pc:sldMk cId="39496122" sldId="256"/>
            <ac:spMk id="3" creationId="{00000000-0000-0000-0000-000000000000}"/>
          </ac:spMkLst>
        </pc:spChg>
        <pc:spChg chg="mod">
          <ac:chgData name="Orion Garo" userId="076d7998-05af-4d55-b0b9-229f0e4e9974" providerId="ADAL" clId="{8F97429E-2BCD-4431-9248-1145C9F830D2}" dt="2018-11-14T22:03:35.589" v="3359" actId="207"/>
          <ac:spMkLst>
            <pc:docMk/>
            <pc:sldMk cId="39496122" sldId="256"/>
            <ac:spMk id="7" creationId="{00000000-0000-0000-0000-000000000000}"/>
          </ac:spMkLst>
        </pc:spChg>
        <pc:spChg chg="add del">
          <ac:chgData name="Orion Garo" userId="076d7998-05af-4d55-b0b9-229f0e4e9974" providerId="ADAL" clId="{8F97429E-2BCD-4431-9248-1145C9F830D2}" dt="2018-11-13T19:07:33.178" v="68" actId="14100"/>
          <ac:spMkLst>
            <pc:docMk/>
            <pc:sldMk cId="39496122" sldId="256"/>
            <ac:spMk id="8" creationId="{1B9E913C-0342-42A3-BD8C-6F555F639FC9}"/>
          </ac:spMkLst>
        </pc:spChg>
      </pc:sldChg>
      <pc:sldChg chg="modSp">
        <pc:chgData name="Orion Garo" userId="076d7998-05af-4d55-b0b9-229f0e4e9974" providerId="ADAL" clId="{8F97429E-2BCD-4431-9248-1145C9F830D2}" dt="2018-11-13T23:20:38.361" v="1127" actId="14100"/>
        <pc:sldMkLst>
          <pc:docMk/>
          <pc:sldMk cId="2897206169" sldId="257"/>
        </pc:sldMkLst>
        <pc:spChg chg="mod">
          <ac:chgData name="Orion Garo" userId="076d7998-05af-4d55-b0b9-229f0e4e9974" providerId="ADAL" clId="{8F97429E-2BCD-4431-9248-1145C9F830D2}" dt="2018-11-13T23:20:38.361" v="1127" actId="14100"/>
          <ac:spMkLst>
            <pc:docMk/>
            <pc:sldMk cId="2897206169" sldId="257"/>
            <ac:spMk id="10" creationId="{00000000-0000-0000-0000-000000000000}"/>
          </ac:spMkLst>
        </pc:spChg>
      </pc:sldChg>
      <pc:sldChg chg="modSp">
        <pc:chgData name="Orion Garo" userId="076d7998-05af-4d55-b0b9-229f0e4e9974" providerId="ADAL" clId="{8F97429E-2BCD-4431-9248-1145C9F830D2}" dt="2018-11-14T21:09:22.763" v="2166" actId="20577"/>
        <pc:sldMkLst>
          <pc:docMk/>
          <pc:sldMk cId="2184493564" sldId="258"/>
        </pc:sldMkLst>
        <pc:spChg chg="mod">
          <ac:chgData name="Orion Garo" userId="076d7998-05af-4d55-b0b9-229f0e4e9974" providerId="ADAL" clId="{8F97429E-2BCD-4431-9248-1145C9F830D2}" dt="2018-11-14T21:09:22.763" v="2166" actId="20577"/>
          <ac:spMkLst>
            <pc:docMk/>
            <pc:sldMk cId="2184493564" sldId="258"/>
            <ac:spMk id="3" creationId="{00000000-0000-0000-0000-000000000000}"/>
          </ac:spMkLst>
        </pc:spChg>
        <pc:spChg chg="mod">
          <ac:chgData name="Orion Garo" userId="076d7998-05af-4d55-b0b9-229f0e4e9974" providerId="ADAL" clId="{8F97429E-2BCD-4431-9248-1145C9F830D2}" dt="2018-11-13T23:20:38.361" v="1127" actId="14100"/>
          <ac:spMkLst>
            <pc:docMk/>
            <pc:sldMk cId="2184493564" sldId="258"/>
            <ac:spMk id="10" creationId="{00000000-0000-0000-0000-000000000000}"/>
          </ac:spMkLst>
        </pc:spChg>
      </pc:sldChg>
      <pc:sldChg chg="modSp">
        <pc:chgData name="Orion Garo" userId="076d7998-05af-4d55-b0b9-229f0e4e9974" providerId="ADAL" clId="{8F97429E-2BCD-4431-9248-1145C9F830D2}" dt="2018-11-13T23:20:38.361" v="1127" actId="14100"/>
        <pc:sldMkLst>
          <pc:docMk/>
          <pc:sldMk cId="494808475" sldId="259"/>
        </pc:sldMkLst>
        <pc:spChg chg="mod">
          <ac:chgData name="Orion Garo" userId="076d7998-05af-4d55-b0b9-229f0e4e9974" providerId="ADAL" clId="{8F97429E-2BCD-4431-9248-1145C9F830D2}" dt="2018-11-13T23:20:38.361" v="1127" actId="14100"/>
          <ac:spMkLst>
            <pc:docMk/>
            <pc:sldMk cId="494808475" sldId="259"/>
            <ac:spMk id="16" creationId="{00000000-0000-0000-0000-000000000000}"/>
          </ac:spMkLst>
        </pc:spChg>
      </pc:sldChg>
      <pc:sldChg chg="modSp">
        <pc:chgData name="Orion Garo" userId="076d7998-05af-4d55-b0b9-229f0e4e9974" providerId="ADAL" clId="{8F97429E-2BCD-4431-9248-1145C9F830D2}" dt="2018-11-13T23:20:38.361" v="1127" actId="14100"/>
        <pc:sldMkLst>
          <pc:docMk/>
          <pc:sldMk cId="520877062" sldId="260"/>
        </pc:sldMkLst>
        <pc:spChg chg="mod">
          <ac:chgData name="Orion Garo" userId="076d7998-05af-4d55-b0b9-229f0e4e9974" providerId="ADAL" clId="{8F97429E-2BCD-4431-9248-1145C9F830D2}" dt="2018-11-13T23:20:38.361" v="1127" actId="14100"/>
          <ac:spMkLst>
            <pc:docMk/>
            <pc:sldMk cId="520877062" sldId="260"/>
            <ac:spMk id="19" creationId="{00000000-0000-0000-0000-000000000000}"/>
          </ac:spMkLst>
        </pc:spChg>
      </pc:sldChg>
      <pc:sldChg chg="modSp">
        <pc:chgData name="Orion Garo" userId="076d7998-05af-4d55-b0b9-229f0e4e9974" providerId="ADAL" clId="{8F97429E-2BCD-4431-9248-1145C9F830D2}" dt="2018-11-13T23:20:38.361" v="1127" actId="14100"/>
        <pc:sldMkLst>
          <pc:docMk/>
          <pc:sldMk cId="3837565723" sldId="261"/>
        </pc:sldMkLst>
        <pc:spChg chg="mod">
          <ac:chgData name="Orion Garo" userId="076d7998-05af-4d55-b0b9-229f0e4e9974" providerId="ADAL" clId="{8F97429E-2BCD-4431-9248-1145C9F830D2}" dt="2018-11-13T23:20:38.361" v="1127" actId="14100"/>
          <ac:spMkLst>
            <pc:docMk/>
            <pc:sldMk cId="3837565723" sldId="261"/>
            <ac:spMk id="13" creationId="{00000000-0000-0000-0000-000000000000}"/>
          </ac:spMkLst>
        </pc:spChg>
      </pc:sldChg>
      <pc:sldChg chg="modSp">
        <pc:chgData name="Orion Garo" userId="076d7998-05af-4d55-b0b9-229f0e4e9974" providerId="ADAL" clId="{8F97429E-2BCD-4431-9248-1145C9F830D2}" dt="2018-11-14T18:16:44.371" v="1427" actId="20577"/>
        <pc:sldMkLst>
          <pc:docMk/>
          <pc:sldMk cId="3352175188" sldId="262"/>
        </pc:sldMkLst>
        <pc:spChg chg="mod">
          <ac:chgData name="Orion Garo" userId="076d7998-05af-4d55-b0b9-229f0e4e9974" providerId="ADAL" clId="{8F97429E-2BCD-4431-9248-1145C9F830D2}" dt="2018-11-14T18:16:44.371" v="1427" actId="20577"/>
          <ac:spMkLst>
            <pc:docMk/>
            <pc:sldMk cId="3352175188" sldId="262"/>
            <ac:spMk id="3" creationId="{00000000-0000-0000-0000-000000000000}"/>
          </ac:spMkLst>
        </pc:spChg>
        <pc:spChg chg="mod">
          <ac:chgData name="Orion Garo" userId="076d7998-05af-4d55-b0b9-229f0e4e9974" providerId="ADAL" clId="{8F97429E-2BCD-4431-9248-1145C9F830D2}" dt="2018-11-13T23:20:38.361" v="1127" actId="14100"/>
          <ac:spMkLst>
            <pc:docMk/>
            <pc:sldMk cId="3352175188" sldId="262"/>
            <ac:spMk id="10" creationId="{00000000-0000-0000-0000-000000000000}"/>
          </ac:spMkLst>
        </pc:spChg>
      </pc:sldChg>
      <pc:sldChg chg="modSp">
        <pc:chgData name="Orion Garo" userId="076d7998-05af-4d55-b0b9-229f0e4e9974" providerId="ADAL" clId="{8F97429E-2BCD-4431-9248-1145C9F830D2}" dt="2018-11-13T23:20:38.361" v="1127" actId="14100"/>
        <pc:sldMkLst>
          <pc:docMk/>
          <pc:sldMk cId="894132261" sldId="263"/>
        </pc:sldMkLst>
        <pc:spChg chg="mod">
          <ac:chgData name="Orion Garo" userId="076d7998-05af-4d55-b0b9-229f0e4e9974" providerId="ADAL" clId="{8F97429E-2BCD-4431-9248-1145C9F830D2}" dt="2018-11-13T23:20:38.361" v="1127" actId="14100"/>
          <ac:spMkLst>
            <pc:docMk/>
            <pc:sldMk cId="894132261" sldId="263"/>
            <ac:spMk id="10" creationId="{00000000-0000-0000-0000-000000000000}"/>
          </ac:spMkLst>
        </pc:spChg>
      </pc:sldChg>
      <pc:sldChg chg="modSp">
        <pc:chgData name="Orion Garo" userId="076d7998-05af-4d55-b0b9-229f0e4e9974" providerId="ADAL" clId="{8F97429E-2BCD-4431-9248-1145C9F830D2}" dt="2018-11-13T23:20:38.361" v="1127" actId="14100"/>
        <pc:sldMkLst>
          <pc:docMk/>
          <pc:sldMk cId="1209455797" sldId="264"/>
        </pc:sldMkLst>
        <pc:spChg chg="mod">
          <ac:chgData name="Orion Garo" userId="076d7998-05af-4d55-b0b9-229f0e4e9974" providerId="ADAL" clId="{8F97429E-2BCD-4431-9248-1145C9F830D2}" dt="2018-11-13T19:05:54.820" v="66" actId="20577"/>
          <ac:spMkLst>
            <pc:docMk/>
            <pc:sldMk cId="1209455797" sldId="264"/>
            <ac:spMk id="3" creationId="{00000000-0000-0000-0000-000000000000}"/>
          </ac:spMkLst>
        </pc:spChg>
        <pc:spChg chg="mod">
          <ac:chgData name="Orion Garo" userId="076d7998-05af-4d55-b0b9-229f0e4e9974" providerId="ADAL" clId="{8F97429E-2BCD-4431-9248-1145C9F830D2}" dt="2018-11-13T23:20:38.361" v="1127" actId="14100"/>
          <ac:spMkLst>
            <pc:docMk/>
            <pc:sldMk cId="1209455797" sldId="264"/>
            <ac:spMk id="10" creationId="{00000000-0000-0000-0000-000000000000}"/>
          </ac:spMkLst>
        </pc:spChg>
      </pc:sldChg>
      <pc:sldChg chg="modSp">
        <pc:chgData name="Orion Garo" userId="076d7998-05af-4d55-b0b9-229f0e4e9974" providerId="ADAL" clId="{8F97429E-2BCD-4431-9248-1145C9F830D2}" dt="2018-11-13T23:19:10.130" v="1126" actId="14100"/>
        <pc:sldMkLst>
          <pc:docMk/>
          <pc:sldMk cId="2527238621" sldId="265"/>
        </pc:sldMkLst>
        <pc:spChg chg="mod">
          <ac:chgData name="Orion Garo" userId="076d7998-05af-4d55-b0b9-229f0e4e9974" providerId="ADAL" clId="{8F97429E-2BCD-4431-9248-1145C9F830D2}" dt="2018-11-13T23:19:10.130" v="1126" actId="14100"/>
          <ac:spMkLst>
            <pc:docMk/>
            <pc:sldMk cId="2527238621" sldId="265"/>
            <ac:spMk id="9" creationId="{00000000-0000-0000-0000-000000000000}"/>
          </ac:spMkLst>
        </pc:spChg>
      </pc:sldChg>
      <pc:sldChg chg="addSp modSp add">
        <pc:chgData name="Orion Garo" userId="076d7998-05af-4d55-b0b9-229f0e4e9974" providerId="ADAL" clId="{8F97429E-2BCD-4431-9248-1145C9F830D2}" dt="2018-11-14T21:48:52.525" v="3073" actId="1076"/>
        <pc:sldMkLst>
          <pc:docMk/>
          <pc:sldMk cId="1681731452" sldId="266"/>
        </pc:sldMkLst>
        <pc:spChg chg="mod">
          <ac:chgData name="Orion Garo" userId="076d7998-05af-4d55-b0b9-229f0e4e9974" providerId="ADAL" clId="{8F97429E-2BCD-4431-9248-1145C9F830D2}" dt="2018-11-13T21:44:19.875" v="126" actId="20577"/>
          <ac:spMkLst>
            <pc:docMk/>
            <pc:sldMk cId="1681731452" sldId="266"/>
            <ac:spMk id="2" creationId="{00000000-0000-0000-0000-000000000000}"/>
          </ac:spMkLst>
        </pc:spChg>
        <pc:spChg chg="mod">
          <ac:chgData name="Orion Garo" userId="076d7998-05af-4d55-b0b9-229f0e4e9974" providerId="ADAL" clId="{8F97429E-2BCD-4431-9248-1145C9F830D2}" dt="2018-11-13T23:11:57.853" v="1073" actId="12"/>
          <ac:spMkLst>
            <pc:docMk/>
            <pc:sldMk cId="1681731452" sldId="266"/>
            <ac:spMk id="3" creationId="{00000000-0000-0000-0000-000000000000}"/>
          </ac:spMkLst>
        </pc:spChg>
        <pc:spChg chg="add mod">
          <ac:chgData name="Orion Garo" userId="076d7998-05af-4d55-b0b9-229f0e4e9974" providerId="ADAL" clId="{8F97429E-2BCD-4431-9248-1145C9F830D2}" dt="2018-11-14T21:46:15.105" v="3066" actId="1076"/>
          <ac:spMkLst>
            <pc:docMk/>
            <pc:sldMk cId="1681731452" sldId="266"/>
            <ac:spMk id="3" creationId="{6CFBB27F-E6EA-4B4A-A053-E903DBDCD5B3}"/>
          </ac:spMkLst>
        </pc:spChg>
        <pc:spChg chg="add mod">
          <ac:chgData name="Orion Garo" userId="076d7998-05af-4d55-b0b9-229f0e4e9974" providerId="ADAL" clId="{8F97429E-2BCD-4431-9248-1145C9F830D2}" dt="2018-11-14T21:46:55.576" v="3069" actId="207"/>
          <ac:spMkLst>
            <pc:docMk/>
            <pc:sldMk cId="1681731452" sldId="266"/>
            <ac:spMk id="4" creationId="{899BF27C-6895-4175-B0F2-B1E5F48A0ECD}"/>
          </ac:spMkLst>
        </pc:spChg>
        <pc:spChg chg="mod">
          <ac:chgData name="Orion Garo" userId="076d7998-05af-4d55-b0b9-229f0e4e9974" providerId="ADAL" clId="{8F97429E-2BCD-4431-9248-1145C9F830D2}" dt="2018-11-13T23:19:10.130" v="1126" actId="14100"/>
          <ac:spMkLst>
            <pc:docMk/>
            <pc:sldMk cId="1681731452" sldId="266"/>
            <ac:spMk id="9" creationId="{00000000-0000-0000-0000-000000000000}"/>
          </ac:spMkLst>
        </pc:spChg>
        <pc:spChg chg="add mod">
          <ac:chgData name="Orion Garo" userId="076d7998-05af-4d55-b0b9-229f0e4e9974" providerId="ADAL" clId="{8F97429E-2BCD-4431-9248-1145C9F830D2}" dt="2018-11-14T21:47:58.732" v="3071" actId="1076"/>
          <ac:spMkLst>
            <pc:docMk/>
            <pc:sldMk cId="1681731452" sldId="266"/>
            <ac:spMk id="10" creationId="{4B4A7300-5EE2-49BE-A1A6-90F9A70661BB}"/>
          </ac:spMkLst>
        </pc:spChg>
        <pc:spChg chg="add mod">
          <ac:chgData name="Orion Garo" userId="076d7998-05af-4d55-b0b9-229f0e4e9974" providerId="ADAL" clId="{8F97429E-2BCD-4431-9248-1145C9F830D2}" dt="2018-11-14T21:48:52.525" v="3073" actId="1076"/>
          <ac:spMkLst>
            <pc:docMk/>
            <pc:sldMk cId="1681731452" sldId="266"/>
            <ac:spMk id="13" creationId="{D09E34EA-72DF-449E-8859-C2E28BDF7689}"/>
          </ac:spMkLst>
        </pc:spChg>
      </pc:sldChg>
      <pc:sldChg chg="addSp modSp add">
        <pc:chgData name="Orion Garo" userId="076d7998-05af-4d55-b0b9-229f0e4e9974" providerId="ADAL" clId="{8F97429E-2BCD-4431-9248-1145C9F830D2}" dt="2018-11-13T23:19:10.130" v="1126" actId="14100"/>
        <pc:sldMkLst>
          <pc:docMk/>
          <pc:sldMk cId="3853914382" sldId="267"/>
        </pc:sldMkLst>
        <pc:spChg chg="mod">
          <ac:chgData name="Orion Garo" userId="076d7998-05af-4d55-b0b9-229f0e4e9974" providerId="ADAL" clId="{8F97429E-2BCD-4431-9248-1145C9F830D2}" dt="2018-11-13T22:59:09.994" v="809" actId="14100"/>
          <ac:spMkLst>
            <pc:docMk/>
            <pc:sldMk cId="3853914382" sldId="267"/>
            <ac:spMk id="3" creationId="{00000000-0000-0000-0000-000000000000}"/>
          </ac:spMkLst>
        </pc:spChg>
        <pc:spChg chg="mod">
          <ac:chgData name="Orion Garo" userId="076d7998-05af-4d55-b0b9-229f0e4e9974" providerId="ADAL" clId="{8F97429E-2BCD-4431-9248-1145C9F830D2}" dt="2018-11-13T23:19:10.130" v="1126" actId="14100"/>
          <ac:spMkLst>
            <pc:docMk/>
            <pc:sldMk cId="3853914382" sldId="267"/>
            <ac:spMk id="9" creationId="{00000000-0000-0000-0000-000000000000}"/>
          </ac:spMkLst>
        </pc:spChg>
        <pc:spChg chg="add mod">
          <ac:chgData name="Orion Garo" userId="076d7998-05af-4d55-b0b9-229f0e4e9974" providerId="ADAL" clId="{8F97429E-2BCD-4431-9248-1145C9F830D2}" dt="2018-11-13T23:15:26.155" v="1109" actId="20577"/>
          <ac:spMkLst>
            <pc:docMk/>
            <pc:sldMk cId="3853914382" sldId="267"/>
            <ac:spMk id="12" creationId="{2A3A111D-3C34-4CE6-956B-6DABAA10C5C8}"/>
          </ac:spMkLst>
        </pc:spChg>
        <pc:graphicFrameChg chg="add mod">
          <ac:chgData name="Orion Garo" userId="076d7998-05af-4d55-b0b9-229f0e4e9974" providerId="ADAL" clId="{8F97429E-2BCD-4431-9248-1145C9F830D2}" dt="2018-11-13T22:41:10.632" v="478" actId="1076"/>
          <ac:graphicFrameMkLst>
            <pc:docMk/>
            <pc:sldMk cId="3853914382" sldId="267"/>
            <ac:graphicFrameMk id="10" creationId="{D210B41B-D7DE-46CF-9473-1CCA786BDDD0}"/>
          </ac:graphicFrameMkLst>
        </pc:graphicFrameChg>
      </pc:sldChg>
      <pc:sldChg chg="delSp modSp add">
        <pc:chgData name="Orion Garo" userId="076d7998-05af-4d55-b0b9-229f0e4e9974" providerId="ADAL" clId="{8F97429E-2BCD-4431-9248-1145C9F830D2}" dt="2018-11-13T23:19:10.130" v="1126" actId="14100"/>
        <pc:sldMkLst>
          <pc:docMk/>
          <pc:sldMk cId="1309430668" sldId="268"/>
        </pc:sldMkLst>
        <pc:spChg chg="mod">
          <ac:chgData name="Orion Garo" userId="076d7998-05af-4d55-b0b9-229f0e4e9974" providerId="ADAL" clId="{8F97429E-2BCD-4431-9248-1145C9F830D2}" dt="2018-11-13T23:14:40.987" v="1098" actId="14100"/>
          <ac:spMkLst>
            <pc:docMk/>
            <pc:sldMk cId="1309430668" sldId="268"/>
            <ac:spMk id="3" creationId="{00000000-0000-0000-0000-000000000000}"/>
          </ac:spMkLst>
        </pc:spChg>
        <pc:spChg chg="mod">
          <ac:chgData name="Orion Garo" userId="076d7998-05af-4d55-b0b9-229f0e4e9974" providerId="ADAL" clId="{8F97429E-2BCD-4431-9248-1145C9F830D2}" dt="2018-11-13T23:19:10.130" v="1126" actId="14100"/>
          <ac:spMkLst>
            <pc:docMk/>
            <pc:sldMk cId="1309430668" sldId="268"/>
            <ac:spMk id="9" creationId="{00000000-0000-0000-0000-000000000000}"/>
          </ac:spMkLst>
        </pc:spChg>
        <pc:spChg chg="del">
          <ac:chgData name="Orion Garo" userId="076d7998-05af-4d55-b0b9-229f0e4e9974" providerId="ADAL" clId="{8F97429E-2BCD-4431-9248-1145C9F830D2}" dt="2018-11-13T23:07:00.255" v="899" actId="478"/>
          <ac:spMkLst>
            <pc:docMk/>
            <pc:sldMk cId="1309430668" sldId="268"/>
            <ac:spMk id="12" creationId="{2A3A111D-3C34-4CE6-956B-6DABAA10C5C8}"/>
          </ac:spMkLst>
        </pc:spChg>
        <pc:graphicFrameChg chg="del">
          <ac:chgData name="Orion Garo" userId="076d7998-05af-4d55-b0b9-229f0e4e9974" providerId="ADAL" clId="{8F97429E-2BCD-4431-9248-1145C9F830D2}" dt="2018-11-13T23:06:56.200" v="898" actId="478"/>
          <ac:graphicFrameMkLst>
            <pc:docMk/>
            <pc:sldMk cId="1309430668" sldId="268"/>
            <ac:graphicFrameMk id="10" creationId="{D210B41B-D7DE-46CF-9473-1CCA786BDDD0}"/>
          </ac:graphicFrameMkLst>
        </pc:graphicFrameChg>
      </pc:sldChg>
      <pc:sldChg chg="addSp modSp add">
        <pc:chgData name="Orion Garo" userId="076d7998-05af-4d55-b0b9-229f0e4e9974" providerId="ADAL" clId="{8F97429E-2BCD-4431-9248-1145C9F830D2}" dt="2018-11-13T23:32:06.638" v="1408" actId="14100"/>
        <pc:sldMkLst>
          <pc:docMk/>
          <pc:sldMk cId="1679659865" sldId="269"/>
        </pc:sldMkLst>
        <pc:spChg chg="mod">
          <ac:chgData name="Orion Garo" userId="076d7998-05af-4d55-b0b9-229f0e4e9974" providerId="ADAL" clId="{8F97429E-2BCD-4431-9248-1145C9F830D2}" dt="2018-11-13T23:32:06.638" v="1408" actId="14100"/>
          <ac:spMkLst>
            <pc:docMk/>
            <pc:sldMk cId="1679659865" sldId="269"/>
            <ac:spMk id="3" creationId="{00000000-0000-0000-0000-000000000000}"/>
          </ac:spMkLst>
        </pc:spChg>
        <pc:graphicFrameChg chg="add mod">
          <ac:chgData name="Orion Garo" userId="076d7998-05af-4d55-b0b9-229f0e4e9974" providerId="ADAL" clId="{8F97429E-2BCD-4431-9248-1145C9F830D2}" dt="2018-11-13T23:23:34.481" v="1133" actId="1076"/>
          <ac:graphicFrameMkLst>
            <pc:docMk/>
            <pc:sldMk cId="1679659865" sldId="269"/>
            <ac:graphicFrameMk id="10" creationId="{B9D39A03-5B0A-4860-A1E8-C197AFEA0C7E}"/>
          </ac:graphicFrameMkLst>
        </pc:graphicFrameChg>
      </pc:sldChg>
      <pc:sldChg chg="modSp">
        <pc:chgData name="Orion Garo" userId="076d7998-05af-4d55-b0b9-229f0e4e9974" providerId="ADAL" clId="{8F97429E-2BCD-4431-9248-1145C9F830D2}" dt="2018-11-14T21:12:27.388" v="2167" actId="207"/>
        <pc:sldMkLst>
          <pc:docMk/>
          <pc:sldMk cId="1061111777" sldId="270"/>
        </pc:sldMkLst>
        <pc:graphicFrameChg chg="mod">
          <ac:chgData name="Orion Garo" userId="076d7998-05af-4d55-b0b9-229f0e4e9974" providerId="ADAL" clId="{8F97429E-2BCD-4431-9248-1145C9F830D2}" dt="2018-11-14T21:12:27.388" v="2167" actId="207"/>
          <ac:graphicFrameMkLst>
            <pc:docMk/>
            <pc:sldMk cId="1061111777" sldId="270"/>
            <ac:graphicFrameMk id="10" creationId="{00000000-0008-0000-0300-000005000000}"/>
          </ac:graphicFrameMkLst>
        </pc:graphicFrameChg>
      </pc:sldChg>
      <pc:sldChg chg="modSp">
        <pc:chgData name="Orion Garo" userId="076d7998-05af-4d55-b0b9-229f0e4e9974" providerId="ADAL" clId="{8F97429E-2BCD-4431-9248-1145C9F830D2}" dt="2018-11-14T21:51:40.521" v="3074" actId="207"/>
        <pc:sldMkLst>
          <pc:docMk/>
          <pc:sldMk cId="1671351161" sldId="273"/>
        </pc:sldMkLst>
        <pc:spChg chg="mod">
          <ac:chgData name="Orion Garo" userId="076d7998-05af-4d55-b0b9-229f0e4e9974" providerId="ADAL" clId="{8F97429E-2BCD-4431-9248-1145C9F830D2}" dt="2018-11-14T21:51:40.521" v="3074" actId="207"/>
          <ac:spMkLst>
            <pc:docMk/>
            <pc:sldMk cId="1671351161" sldId="273"/>
            <ac:spMk id="3" creationId="{00000000-0000-0000-0000-000000000000}"/>
          </ac:spMkLst>
        </pc:spChg>
      </pc:sldChg>
      <pc:sldChg chg="modSp add ord">
        <pc:chgData name="Orion Garo" userId="076d7998-05af-4d55-b0b9-229f0e4e9974" providerId="ADAL" clId="{8F97429E-2BCD-4431-9248-1145C9F830D2}" dt="2018-11-14T22:07:22.252" v="3404" actId="20577"/>
        <pc:sldMkLst>
          <pc:docMk/>
          <pc:sldMk cId="1378003819" sldId="277"/>
        </pc:sldMkLst>
        <pc:spChg chg="mod">
          <ac:chgData name="Orion Garo" userId="076d7998-05af-4d55-b0b9-229f0e4e9974" providerId="ADAL" clId="{8F97429E-2BCD-4431-9248-1145C9F830D2}" dt="2018-11-14T21:15:41.236" v="2200" actId="20577"/>
          <ac:spMkLst>
            <pc:docMk/>
            <pc:sldMk cId="1378003819" sldId="277"/>
            <ac:spMk id="2" creationId="{00000000-0000-0000-0000-000000000000}"/>
          </ac:spMkLst>
        </pc:spChg>
        <pc:spChg chg="mod">
          <ac:chgData name="Orion Garo" userId="076d7998-05af-4d55-b0b9-229f0e4e9974" providerId="ADAL" clId="{8F97429E-2BCD-4431-9248-1145C9F830D2}" dt="2018-11-14T22:07:22.252" v="3404" actId="20577"/>
          <ac:spMkLst>
            <pc:docMk/>
            <pc:sldMk cId="1378003819" sldId="277"/>
            <ac:spMk id="3" creationId="{00000000-0000-0000-0000-000000000000}"/>
          </ac:spMkLst>
        </pc:spChg>
      </pc:sldChg>
      <pc:sldChg chg="modSp add">
        <pc:chgData name="Orion Garo" userId="076d7998-05af-4d55-b0b9-229f0e4e9974" providerId="ADAL" clId="{8F97429E-2BCD-4431-9248-1145C9F830D2}" dt="2018-11-14T22:05:57.423" v="3391" actId="20577"/>
        <pc:sldMkLst>
          <pc:docMk/>
          <pc:sldMk cId="3954090972" sldId="278"/>
        </pc:sldMkLst>
        <pc:spChg chg="mod">
          <ac:chgData name="Orion Garo" userId="076d7998-05af-4d55-b0b9-229f0e4e9974" providerId="ADAL" clId="{8F97429E-2BCD-4431-9248-1145C9F830D2}" dt="2018-11-14T22:05:57.423" v="3391" actId="20577"/>
          <ac:spMkLst>
            <pc:docMk/>
            <pc:sldMk cId="3954090972" sldId="278"/>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ogaro\New%20Onedrive\OneDrive%20-%20Webster%20University\Projekti%20vjetor\Puna\Cumul\2002_2005_2008_2012_Cumul.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14260717410313E-2"/>
          <c:y val="0.13675213675213677"/>
          <c:w val="0.81806036745406829"/>
          <c:h val="0.55028431425222502"/>
        </c:manualLayout>
      </c:layout>
      <c:barChart>
        <c:barDir val="col"/>
        <c:grouping val="clustered"/>
        <c:varyColors val="0"/>
        <c:ser>
          <c:idx val="0"/>
          <c:order val="0"/>
          <c:tx>
            <c:v>Average years of formal education, by occupational classification (bars)</c:v>
          </c:tx>
          <c:spPr>
            <a:solidFill>
              <a:schemeClr val="tx2">
                <a:lumMod val="60000"/>
                <a:lumOff val="40000"/>
              </a:schemeClr>
            </a:solidFill>
            <a:ln w="3175">
              <a:solidFill>
                <a:schemeClr val="tx1"/>
              </a:solidFill>
            </a:ln>
            <a:effectLst/>
          </c:spPr>
          <c:invertIfNegative val="0"/>
          <c:dPt>
            <c:idx val="0"/>
            <c:invertIfNegative val="0"/>
            <c:bubble3D val="0"/>
            <c:spPr>
              <a:solidFill>
                <a:srgbClr val="FF0000"/>
              </a:solidFill>
              <a:ln w="3175">
                <a:solidFill>
                  <a:sysClr val="windowText" lastClr="000000"/>
                </a:solidFill>
              </a:ln>
              <a:effectLst/>
            </c:spPr>
            <c:extLst xmlns:c16r2="http://schemas.microsoft.com/office/drawing/2015/06/chart">
              <c:ext xmlns:c16="http://schemas.microsoft.com/office/drawing/2014/chart" uri="{C3380CC4-5D6E-409C-BE32-E72D297353CC}">
                <c16:uniqueId val="{00000001-3BCB-4032-8131-DC09B8A9FF2E}"/>
              </c:ext>
            </c:extLst>
          </c:dPt>
          <c:dPt>
            <c:idx val="1"/>
            <c:invertIfNegative val="0"/>
            <c:bubble3D val="0"/>
            <c:spPr>
              <a:solidFill>
                <a:srgbClr val="FF9797"/>
              </a:solidFill>
              <a:ln w="3175">
                <a:solidFill>
                  <a:sysClr val="windowText" lastClr="000000"/>
                </a:solidFill>
              </a:ln>
              <a:effectLst/>
            </c:spPr>
            <c:extLst xmlns:c16r2="http://schemas.microsoft.com/office/drawing/2015/06/chart">
              <c:ext xmlns:c16="http://schemas.microsoft.com/office/drawing/2014/chart" uri="{C3380CC4-5D6E-409C-BE32-E72D297353CC}">
                <c16:uniqueId val="{00000003-3BCB-4032-8131-DC09B8A9FF2E}"/>
              </c:ext>
            </c:extLst>
          </c:dPt>
          <c:dPt>
            <c:idx val="2"/>
            <c:invertIfNegative val="0"/>
            <c:bubble3D val="0"/>
            <c:spPr>
              <a:solidFill>
                <a:srgbClr val="C5E0B4"/>
              </a:solidFill>
              <a:ln w="3175">
                <a:solidFill>
                  <a:schemeClr val="tx1"/>
                </a:solidFill>
              </a:ln>
              <a:effectLst/>
            </c:spPr>
            <c:extLst xmlns:c16r2="http://schemas.microsoft.com/office/drawing/2015/06/chart">
              <c:ext xmlns:c16="http://schemas.microsoft.com/office/drawing/2014/chart" uri="{C3380CC4-5D6E-409C-BE32-E72D297353CC}">
                <c16:uniqueId val="{00000005-3BCB-4032-8131-DC09B8A9FF2E}"/>
              </c:ext>
            </c:extLst>
          </c:dPt>
          <c:dPt>
            <c:idx val="3"/>
            <c:invertIfNegative val="0"/>
            <c:bubble3D val="0"/>
            <c:spPr>
              <a:solidFill>
                <a:srgbClr val="FFC000"/>
              </a:solidFill>
              <a:ln w="3175">
                <a:solidFill>
                  <a:schemeClr val="tx1"/>
                </a:solidFill>
              </a:ln>
              <a:effectLst/>
            </c:spPr>
            <c:extLst xmlns:c16r2="http://schemas.microsoft.com/office/drawing/2015/06/chart">
              <c:ext xmlns:c16="http://schemas.microsoft.com/office/drawing/2014/chart" uri="{C3380CC4-5D6E-409C-BE32-E72D297353CC}">
                <c16:uniqueId val="{00000007-3BCB-4032-8131-DC09B8A9FF2E}"/>
              </c:ext>
            </c:extLst>
          </c:dPt>
          <c:dPt>
            <c:idx val="4"/>
            <c:invertIfNegative val="0"/>
            <c:bubble3D val="0"/>
            <c:spPr>
              <a:solidFill>
                <a:srgbClr val="C55A11"/>
              </a:solidFill>
              <a:ln w="3175">
                <a:solidFill>
                  <a:schemeClr val="tx1"/>
                </a:solidFill>
              </a:ln>
              <a:effectLst/>
            </c:spPr>
            <c:extLst xmlns:c16r2="http://schemas.microsoft.com/office/drawing/2015/06/chart">
              <c:ext xmlns:c16="http://schemas.microsoft.com/office/drawing/2014/chart" uri="{C3380CC4-5D6E-409C-BE32-E72D297353CC}">
                <c16:uniqueId val="{00000009-3BCB-4032-8131-DC09B8A9FF2E}"/>
              </c:ext>
            </c:extLst>
          </c:dPt>
          <c:dPt>
            <c:idx val="5"/>
            <c:invertIfNegative val="0"/>
            <c:bubble3D val="0"/>
            <c:spPr>
              <a:solidFill>
                <a:srgbClr val="FFFF00"/>
              </a:solidFill>
              <a:ln w="3175">
                <a:solidFill>
                  <a:schemeClr val="tx1"/>
                </a:solidFill>
              </a:ln>
              <a:effectLst/>
            </c:spPr>
            <c:extLst xmlns:c16r2="http://schemas.microsoft.com/office/drawing/2015/06/chart">
              <c:ext xmlns:c16="http://schemas.microsoft.com/office/drawing/2014/chart" uri="{C3380CC4-5D6E-409C-BE32-E72D297353CC}">
                <c16:uniqueId val="{0000000B-3BCB-4032-8131-DC09B8A9FF2E}"/>
              </c:ext>
            </c:extLst>
          </c:dPt>
          <c:dPt>
            <c:idx val="6"/>
            <c:invertIfNegative val="0"/>
            <c:bubble3D val="0"/>
            <c:spPr>
              <a:solidFill>
                <a:srgbClr val="00FFFF"/>
              </a:solidFill>
              <a:ln w="3175">
                <a:solidFill>
                  <a:schemeClr val="tx1"/>
                </a:solidFill>
              </a:ln>
              <a:effectLst/>
            </c:spPr>
            <c:extLst xmlns:c16r2="http://schemas.microsoft.com/office/drawing/2015/06/chart">
              <c:ext xmlns:c16="http://schemas.microsoft.com/office/drawing/2014/chart" uri="{C3380CC4-5D6E-409C-BE32-E72D297353CC}">
                <c16:uniqueId val="{0000000D-3BCB-4032-8131-DC09B8A9FF2E}"/>
              </c:ext>
            </c:extLst>
          </c:dPt>
          <c:dPt>
            <c:idx val="7"/>
            <c:invertIfNegative val="0"/>
            <c:bubble3D val="0"/>
            <c:spPr>
              <a:solidFill>
                <a:srgbClr val="00B050"/>
              </a:solidFill>
              <a:ln w="3175">
                <a:solidFill>
                  <a:schemeClr val="tx1"/>
                </a:solidFill>
              </a:ln>
              <a:effectLst/>
            </c:spPr>
            <c:extLst xmlns:c16r2="http://schemas.microsoft.com/office/drawing/2015/06/chart">
              <c:ext xmlns:c16="http://schemas.microsoft.com/office/drawing/2014/chart" uri="{C3380CC4-5D6E-409C-BE32-E72D297353CC}">
                <c16:uniqueId val="{0000000F-3BCB-4032-8131-DC09B8A9FF2E}"/>
              </c:ext>
            </c:extLst>
          </c:dPt>
          <c:dPt>
            <c:idx val="8"/>
            <c:invertIfNegative val="0"/>
            <c:bubble3D val="0"/>
            <c:spPr>
              <a:solidFill>
                <a:srgbClr val="7030A0"/>
              </a:solidFill>
              <a:ln w="3175">
                <a:solidFill>
                  <a:schemeClr val="tx1"/>
                </a:solidFill>
              </a:ln>
              <a:effectLst/>
            </c:spPr>
            <c:extLst xmlns:c16r2="http://schemas.microsoft.com/office/drawing/2015/06/chart">
              <c:ext xmlns:c16="http://schemas.microsoft.com/office/drawing/2014/chart" uri="{C3380CC4-5D6E-409C-BE32-E72D297353CC}">
                <c16:uniqueId val="{00000011-3BCB-4032-8131-DC09B8A9FF2E}"/>
              </c:ext>
            </c:extLst>
          </c:dPt>
          <c:dPt>
            <c:idx val="9"/>
            <c:invertIfNegative val="0"/>
            <c:bubble3D val="0"/>
            <c:spPr>
              <a:solidFill>
                <a:schemeClr val="accent1">
                  <a:lumMod val="75000"/>
                </a:schemeClr>
              </a:solidFill>
              <a:ln w="3175">
                <a:solidFill>
                  <a:schemeClr val="tx1"/>
                </a:solidFill>
              </a:ln>
              <a:effectLst/>
            </c:spPr>
            <c:extLst xmlns:c16r2="http://schemas.microsoft.com/office/drawing/2015/06/chart">
              <c:ext xmlns:c16="http://schemas.microsoft.com/office/drawing/2014/chart" uri="{C3380CC4-5D6E-409C-BE32-E72D297353CC}">
                <c16:uniqueId val="{00000013-3BCB-4032-8131-DC09B8A9FF2E}"/>
              </c:ext>
            </c:extLst>
          </c:dPt>
          <c:cat>
            <c:strRef>
              <c:f>Sheet2!$D$20:$M$20</c:f>
              <c:strCache>
                <c:ptCount val="10"/>
                <c:pt idx="0">
                  <c:v>{6}</c:v>
                </c:pt>
                <c:pt idx="1">
                  <c:v>{9}</c:v>
                </c:pt>
                <c:pt idx="2">
                  <c:v>{5}</c:v>
                </c:pt>
                <c:pt idx="3">
                  <c:v>{4}</c:v>
                </c:pt>
                <c:pt idx="4">
                  <c:v>{7}</c:v>
                </c:pt>
                <c:pt idx="5">
                  <c:v>{8}</c:v>
                </c:pt>
                <c:pt idx="6">
                  <c:v>{3}</c:v>
                </c:pt>
                <c:pt idx="7">
                  <c:v>{0}</c:v>
                </c:pt>
                <c:pt idx="8">
                  <c:v>{2}</c:v>
                </c:pt>
                <c:pt idx="9">
                  <c:v>{1}</c:v>
                </c:pt>
              </c:strCache>
            </c:strRef>
          </c:cat>
          <c:val>
            <c:numRef>
              <c:f>Sheet2!$D$21:$M$21</c:f>
              <c:numCache>
                <c:formatCode>General</c:formatCode>
                <c:ptCount val="10"/>
                <c:pt idx="0">
                  <c:v>8.4993819530284309</c:v>
                </c:pt>
                <c:pt idx="1">
                  <c:v>8.9738760631834751</c:v>
                </c:pt>
                <c:pt idx="2">
                  <c:v>10.959125475285171</c:v>
                </c:pt>
                <c:pt idx="3">
                  <c:v>12.607361963190185</c:v>
                </c:pt>
                <c:pt idx="4">
                  <c:v>10.071350564251912</c:v>
                </c:pt>
                <c:pt idx="5">
                  <c:v>10.15129151291513</c:v>
                </c:pt>
                <c:pt idx="6">
                  <c:v>12.602803738317757</c:v>
                </c:pt>
                <c:pt idx="7">
                  <c:v>14.288732394366198</c:v>
                </c:pt>
                <c:pt idx="8">
                  <c:v>15.552113855169527</c:v>
                </c:pt>
                <c:pt idx="9">
                  <c:v>13.892134831460675</c:v>
                </c:pt>
              </c:numCache>
            </c:numRef>
          </c:val>
          <c:extLst xmlns:c16r2="http://schemas.microsoft.com/office/drawing/2015/06/chart">
            <c:ext xmlns:c16="http://schemas.microsoft.com/office/drawing/2014/chart" uri="{C3380CC4-5D6E-409C-BE32-E72D297353CC}">
              <c16:uniqueId val="{00000014-3BCB-4032-8131-DC09B8A9FF2E}"/>
            </c:ext>
          </c:extLst>
        </c:ser>
        <c:dLbls>
          <c:showLegendKey val="0"/>
          <c:showVal val="0"/>
          <c:showCatName val="0"/>
          <c:showSerName val="0"/>
          <c:showPercent val="0"/>
          <c:showBubbleSize val="0"/>
        </c:dLbls>
        <c:gapWidth val="117"/>
        <c:axId val="289541576"/>
        <c:axId val="253484520"/>
      </c:barChart>
      <c:lineChart>
        <c:grouping val="standard"/>
        <c:varyColors val="0"/>
        <c:ser>
          <c:idx val="1"/>
          <c:order val="1"/>
          <c:tx>
            <c:v>Monthly wage difference from grand mean (line)</c:v>
          </c:tx>
          <c:spPr>
            <a:ln w="25400" cap="rnd">
              <a:solidFill>
                <a:schemeClr val="accent2"/>
              </a:solidFill>
              <a:round/>
            </a:ln>
            <a:effectLst/>
          </c:spPr>
          <c:marker>
            <c:symbol val="none"/>
          </c:marker>
          <c:cat>
            <c:strRef>
              <c:f>Sheet2!$D$20:$M$20</c:f>
              <c:strCache>
                <c:ptCount val="10"/>
                <c:pt idx="0">
                  <c:v>{6}</c:v>
                </c:pt>
                <c:pt idx="1">
                  <c:v>{9}</c:v>
                </c:pt>
                <c:pt idx="2">
                  <c:v>{5}</c:v>
                </c:pt>
                <c:pt idx="3">
                  <c:v>{4}</c:v>
                </c:pt>
                <c:pt idx="4">
                  <c:v>{7}</c:v>
                </c:pt>
                <c:pt idx="5">
                  <c:v>{8}</c:v>
                </c:pt>
                <c:pt idx="6">
                  <c:v>{3}</c:v>
                </c:pt>
                <c:pt idx="7">
                  <c:v>{0}</c:v>
                </c:pt>
                <c:pt idx="8">
                  <c:v>{2}</c:v>
                </c:pt>
                <c:pt idx="9">
                  <c:v>{1}</c:v>
                </c:pt>
              </c:strCache>
            </c:strRef>
          </c:cat>
          <c:val>
            <c:numRef>
              <c:f>Sheet2!$D$26:$M$26</c:f>
              <c:numCache>
                <c:formatCode>General</c:formatCode>
                <c:ptCount val="10"/>
                <c:pt idx="0">
                  <c:v>64.598165521481903</c:v>
                </c:pt>
                <c:pt idx="1">
                  <c:v>75.054380072461967</c:v>
                </c:pt>
                <c:pt idx="2">
                  <c:v>92.853559828473848</c:v>
                </c:pt>
                <c:pt idx="3">
                  <c:v>101.2257392349788</c:v>
                </c:pt>
                <c:pt idx="4">
                  <c:v>103.97490879900776</c:v>
                </c:pt>
                <c:pt idx="5">
                  <c:v>108.0321930035103</c:v>
                </c:pt>
                <c:pt idx="6">
                  <c:v>109.21015574618603</c:v>
                </c:pt>
                <c:pt idx="7">
                  <c:v>127.80734143906284</c:v>
                </c:pt>
                <c:pt idx="8">
                  <c:v>128.94573325730971</c:v>
                </c:pt>
                <c:pt idx="9">
                  <c:v>181.94401520429699</c:v>
                </c:pt>
              </c:numCache>
            </c:numRef>
          </c:val>
          <c:smooth val="0"/>
          <c:extLst xmlns:c16r2="http://schemas.microsoft.com/office/drawing/2015/06/chart">
            <c:ext xmlns:c16="http://schemas.microsoft.com/office/drawing/2014/chart" uri="{C3380CC4-5D6E-409C-BE32-E72D297353CC}">
              <c16:uniqueId val="{00000015-3BCB-4032-8131-DC09B8A9FF2E}"/>
            </c:ext>
          </c:extLst>
        </c:ser>
        <c:ser>
          <c:idx val="2"/>
          <c:order val="2"/>
          <c:tx>
            <c:v>Hourly wage difference from grand mean (line)</c:v>
          </c:tx>
          <c:spPr>
            <a:ln w="28575" cap="rnd">
              <a:solidFill>
                <a:srgbClr val="00EE6C"/>
              </a:solidFill>
              <a:round/>
            </a:ln>
            <a:effectLst/>
          </c:spPr>
          <c:marker>
            <c:symbol val="none"/>
          </c:marker>
          <c:cat>
            <c:strRef>
              <c:f>Sheet2!$D$20:$M$20</c:f>
              <c:strCache>
                <c:ptCount val="10"/>
                <c:pt idx="0">
                  <c:v>{6}</c:v>
                </c:pt>
                <c:pt idx="1">
                  <c:v>{9}</c:v>
                </c:pt>
                <c:pt idx="2">
                  <c:v>{5}</c:v>
                </c:pt>
                <c:pt idx="3">
                  <c:v>{4}</c:v>
                </c:pt>
                <c:pt idx="4">
                  <c:v>{7}</c:v>
                </c:pt>
                <c:pt idx="5">
                  <c:v>{8}</c:v>
                </c:pt>
                <c:pt idx="6">
                  <c:v>{3}</c:v>
                </c:pt>
                <c:pt idx="7">
                  <c:v>{0}</c:v>
                </c:pt>
                <c:pt idx="8">
                  <c:v>{2}</c:v>
                </c:pt>
                <c:pt idx="9">
                  <c:v>{1}</c:v>
                </c:pt>
              </c:strCache>
            </c:strRef>
          </c:cat>
          <c:val>
            <c:numRef>
              <c:f>Sheet2!$D$27:$M$27</c:f>
              <c:numCache>
                <c:formatCode>General</c:formatCode>
                <c:ptCount val="10"/>
                <c:pt idx="0">
                  <c:v>69.3998734797118</c:v>
                </c:pt>
                <c:pt idx="1">
                  <c:v>79.434223131056712</c:v>
                </c:pt>
                <c:pt idx="2">
                  <c:v>82.856188206262416</c:v>
                </c:pt>
                <c:pt idx="3">
                  <c:v>98.208059244791713</c:v>
                </c:pt>
                <c:pt idx="4">
                  <c:v>103.78874658177526</c:v>
                </c:pt>
                <c:pt idx="5">
                  <c:v>104.74557874234793</c:v>
                </c:pt>
                <c:pt idx="6">
                  <c:v>109.7080037160832</c:v>
                </c:pt>
                <c:pt idx="7">
                  <c:v>128.27686875950153</c:v>
                </c:pt>
                <c:pt idx="8">
                  <c:v>138.3799737358344</c:v>
                </c:pt>
                <c:pt idx="9">
                  <c:v>166.88687641902618</c:v>
                </c:pt>
              </c:numCache>
            </c:numRef>
          </c:val>
          <c:smooth val="0"/>
          <c:extLst xmlns:c16r2="http://schemas.microsoft.com/office/drawing/2015/06/chart">
            <c:ext xmlns:c16="http://schemas.microsoft.com/office/drawing/2014/chart" uri="{C3380CC4-5D6E-409C-BE32-E72D297353CC}">
              <c16:uniqueId val="{00000016-3BCB-4032-8131-DC09B8A9FF2E}"/>
            </c:ext>
          </c:extLst>
        </c:ser>
        <c:dLbls>
          <c:showLegendKey val="0"/>
          <c:showVal val="0"/>
          <c:showCatName val="0"/>
          <c:showSerName val="0"/>
          <c:showPercent val="0"/>
          <c:showBubbleSize val="0"/>
        </c:dLbls>
        <c:marker val="1"/>
        <c:smooth val="0"/>
        <c:axId val="253486088"/>
        <c:axId val="253483736"/>
      </c:lineChart>
      <c:valAx>
        <c:axId val="253483736"/>
        <c:scaling>
          <c:orientation val="minMax"/>
        </c:scaling>
        <c:delete val="0"/>
        <c:axPos val="l"/>
        <c:title>
          <c:tx>
            <c:rich>
              <a:bodyPr rot="5400000" spcFirstLastPara="1" vertOverflow="ellipsis" wrap="square" anchor="ctr" anchorCtr="1"/>
              <a:lstStyle/>
              <a:p>
                <a:pPr>
                  <a:defRPr sz="900" b="0" i="0" u="none" strike="noStrike" kern="1200" baseline="0">
                    <a:solidFill>
                      <a:schemeClr val="dk1">
                        <a:lumMod val="65000"/>
                        <a:lumOff val="35000"/>
                      </a:schemeClr>
                    </a:solidFill>
                    <a:latin typeface="+mn-lt"/>
                    <a:ea typeface="+mn-ea"/>
                    <a:cs typeface="+mn-cs"/>
                  </a:defRPr>
                </a:pPr>
                <a:r>
                  <a:rPr lang="en-GB" b="0"/>
                  <a:t>Average years of formal education</a:t>
                </a:r>
                <a:endParaRPr lang="sq-AL" b="0"/>
              </a:p>
            </c:rich>
          </c:tx>
          <c:layout>
            <c:manualLayout>
              <c:xMode val="edge"/>
              <c:yMode val="edge"/>
              <c:x val="0.96205960170471649"/>
              <c:y val="0.11106097314758732"/>
            </c:manualLayout>
          </c:layout>
          <c:overlay val="0"/>
          <c:spPr>
            <a:noFill/>
            <a:ln>
              <a:noFill/>
            </a:ln>
            <a:effectLst/>
          </c:spPr>
          <c:txPr>
            <a:bodyPr rot="5400000" spcFirstLastPara="1" vertOverflow="ellipsis"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q-AL"/>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q-AL"/>
          </a:p>
        </c:txPr>
        <c:crossAx val="253486088"/>
        <c:crosses val="autoZero"/>
        <c:crossBetween val="between"/>
      </c:valAx>
      <c:catAx>
        <c:axId val="253486088"/>
        <c:scaling>
          <c:orientation val="minMax"/>
        </c:scaling>
        <c:delete val="0"/>
        <c:axPos val="b"/>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400" b="0" i="0" u="none" strike="noStrike" kern="1200" cap="none" spc="0" normalizeH="0" baseline="0">
                <a:solidFill>
                  <a:schemeClr val="dk1">
                    <a:lumMod val="65000"/>
                    <a:lumOff val="35000"/>
                  </a:schemeClr>
                </a:solidFill>
                <a:latin typeface="+mn-lt"/>
                <a:ea typeface="+mn-ea"/>
                <a:cs typeface="+mn-cs"/>
              </a:defRPr>
            </a:pPr>
            <a:endParaRPr lang="sq-AL"/>
          </a:p>
        </c:txPr>
        <c:crossAx val="253483736"/>
        <c:crosses val="autoZero"/>
        <c:auto val="1"/>
        <c:lblAlgn val="ctr"/>
        <c:lblOffset val="100"/>
        <c:noMultiLvlLbl val="0"/>
      </c:catAx>
      <c:valAx>
        <c:axId val="253484520"/>
        <c:scaling>
          <c:orientation val="minMax"/>
          <c:max val="20"/>
        </c:scaling>
        <c:delete val="0"/>
        <c:axPos val="r"/>
        <c:title>
          <c:tx>
            <c:rich>
              <a:bodyPr rot="-54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r>
                  <a:rPr lang="en-GB" b="0"/>
                  <a:t>Wage index</a:t>
                </a:r>
                <a:endParaRPr lang="sq-AL" b="0"/>
              </a:p>
            </c:rich>
          </c:tx>
          <c:layout>
            <c:manualLayout>
              <c:xMode val="edge"/>
              <c:yMode val="edge"/>
              <c:x val="2.0522082626995568E-3"/>
              <c:y val="0.10678746887408305"/>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q-AL"/>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q-AL"/>
          </a:p>
        </c:txPr>
        <c:crossAx val="289541576"/>
        <c:crosses val="max"/>
        <c:crossBetween val="between"/>
      </c:valAx>
      <c:catAx>
        <c:axId val="289541576"/>
        <c:scaling>
          <c:orientation val="minMax"/>
        </c:scaling>
        <c:delete val="1"/>
        <c:axPos val="b"/>
        <c:numFmt formatCode="General" sourceLinked="1"/>
        <c:majorTickMark val="out"/>
        <c:minorTickMark val="none"/>
        <c:tickLblPos val="nextTo"/>
        <c:crossAx val="253484520"/>
        <c:crosses val="autoZero"/>
        <c:auto val="1"/>
        <c:lblAlgn val="ctr"/>
        <c:lblOffset val="100"/>
        <c:noMultiLvlLbl val="0"/>
      </c:catAx>
      <c:spPr>
        <a:pattFill prst="ltDnDiag">
          <a:fgClr>
            <a:schemeClr val="dk1">
              <a:lumMod val="15000"/>
              <a:lumOff val="85000"/>
            </a:schemeClr>
          </a:fgClr>
          <a:bgClr>
            <a:schemeClr val="lt1"/>
          </a:bgClr>
        </a:pattFill>
        <a:ln>
          <a:noFill/>
        </a:ln>
        <a:effectLst/>
      </c:spPr>
    </c:plotArea>
    <c:legend>
      <c:legendPos val="b"/>
      <c:layout>
        <c:manualLayout>
          <c:xMode val="edge"/>
          <c:yMode val="edge"/>
          <c:x val="0.11048168274740307"/>
          <c:y val="0.77338191419257718"/>
          <c:w val="0.77098834476676326"/>
          <c:h val="0.16047363048357546"/>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dk1">
                  <a:lumMod val="65000"/>
                  <a:lumOff val="35000"/>
                </a:schemeClr>
              </a:solidFill>
              <a:latin typeface="Times New Roman" panose="02020603050405020304" pitchFamily="18" charset="0"/>
              <a:ea typeface="+mn-ea"/>
              <a:cs typeface="Times New Roman" panose="02020603050405020304" pitchFamily="18" charset="0"/>
            </a:defRPr>
          </a:pPr>
          <a:endParaRPr lang="sq-AL"/>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sq-AL"/>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539294880191736E-2"/>
          <c:y val="0.228254627796838"/>
          <c:w val="0.88890506061973329"/>
          <c:h val="0.57788038308633416"/>
        </c:manualLayout>
      </c:layout>
      <c:lineChart>
        <c:grouping val="standard"/>
        <c:varyColors val="0"/>
        <c:ser>
          <c:idx val="1"/>
          <c:order val="0"/>
          <c:tx>
            <c:v>Public sector average wage level</c:v>
          </c:tx>
          <c:spPr>
            <a:ln w="28575" cap="rnd">
              <a:solidFill>
                <a:schemeClr val="accent2"/>
              </a:solidFill>
              <a:round/>
            </a:ln>
            <a:effectLst/>
          </c:spPr>
          <c:marker>
            <c:symbol val="none"/>
          </c:marker>
          <c:trendline>
            <c:spPr>
              <a:ln w="19050" cap="rnd">
                <a:solidFill>
                  <a:schemeClr val="accent2"/>
                </a:solidFill>
                <a:prstDash val="lgDash"/>
              </a:ln>
              <a:effectLst/>
            </c:spPr>
            <c:trendlineType val="log"/>
            <c:dispRSqr val="0"/>
            <c:dispEq val="0"/>
          </c:trendline>
          <c:cat>
            <c:numRef>
              <c:f>Sheet4!$C$2:$C$5</c:f>
              <c:numCache>
                <c:formatCode>General</c:formatCode>
                <c:ptCount val="4"/>
                <c:pt idx="0">
                  <c:v>2002</c:v>
                </c:pt>
                <c:pt idx="1">
                  <c:v>2005</c:v>
                </c:pt>
                <c:pt idx="2">
                  <c:v>2008</c:v>
                </c:pt>
                <c:pt idx="3">
                  <c:v>2012</c:v>
                </c:pt>
              </c:numCache>
            </c:numRef>
          </c:cat>
          <c:val>
            <c:numRef>
              <c:f>Sheet4!$D$16:$D$19</c:f>
              <c:numCache>
                <c:formatCode>General</c:formatCode>
                <c:ptCount val="4"/>
                <c:pt idx="0">
                  <c:v>-0.16988</c:v>
                </c:pt>
                <c:pt idx="1">
                  <c:v>3.4930000000000003E-2</c:v>
                </c:pt>
                <c:pt idx="2">
                  <c:v>0.18423999999999999</c:v>
                </c:pt>
                <c:pt idx="3">
                  <c:v>0.13969999999999999</c:v>
                </c:pt>
              </c:numCache>
            </c:numRef>
          </c:val>
          <c:smooth val="0"/>
          <c:extLst xmlns:c16r2="http://schemas.microsoft.com/office/drawing/2015/06/chart">
            <c:ext xmlns:c16="http://schemas.microsoft.com/office/drawing/2014/chart" uri="{C3380CC4-5D6E-409C-BE32-E72D297353CC}">
              <c16:uniqueId val="{00000001-AB96-4EEB-93AC-11684CCC6FC0}"/>
            </c:ext>
          </c:extLst>
        </c:ser>
        <c:ser>
          <c:idx val="0"/>
          <c:order val="1"/>
          <c:tx>
            <c:v>Private sector average wage level</c:v>
          </c:tx>
          <c:spPr>
            <a:ln w="28575" cap="rnd">
              <a:solidFill>
                <a:schemeClr val="accent1"/>
              </a:solidFill>
              <a:round/>
            </a:ln>
            <a:effectLst/>
          </c:spPr>
          <c:marker>
            <c:symbol val="none"/>
          </c:marker>
          <c:val>
            <c:numRef>
              <c:f>Sheet4!$H$16:$H$19</c:f>
              <c:numCache>
                <c:formatCode>General</c:formatCode>
                <c:ptCount val="4"/>
                <c:pt idx="0">
                  <c:v>0</c:v>
                </c:pt>
                <c:pt idx="1">
                  <c:v>0</c:v>
                </c:pt>
                <c:pt idx="2">
                  <c:v>0</c:v>
                </c:pt>
                <c:pt idx="3">
                  <c:v>0</c:v>
                </c:pt>
              </c:numCache>
            </c:numRef>
          </c:val>
          <c:smooth val="0"/>
          <c:extLst xmlns:c16r2="http://schemas.microsoft.com/office/drawing/2015/06/chart">
            <c:ext xmlns:c16="http://schemas.microsoft.com/office/drawing/2014/chart" uri="{C3380CC4-5D6E-409C-BE32-E72D297353CC}">
              <c16:uniqueId val="{00000002-AB96-4EEB-93AC-11684CCC6FC0}"/>
            </c:ext>
          </c:extLst>
        </c:ser>
        <c:dLbls>
          <c:showLegendKey val="0"/>
          <c:showVal val="0"/>
          <c:showCatName val="0"/>
          <c:showSerName val="0"/>
          <c:showPercent val="0"/>
          <c:showBubbleSize val="0"/>
        </c:dLbls>
        <c:smooth val="0"/>
        <c:axId val="289538832"/>
        <c:axId val="289542360"/>
      </c:lineChart>
      <c:catAx>
        <c:axId val="289538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289542360"/>
        <c:crosses val="autoZero"/>
        <c:auto val="1"/>
        <c:lblAlgn val="ctr"/>
        <c:lblOffset val="100"/>
        <c:noMultiLvlLbl val="0"/>
      </c:catAx>
      <c:valAx>
        <c:axId val="289542360"/>
        <c:scaling>
          <c:orientation val="minMax"/>
          <c:max val="0.30000000000000004"/>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289538832"/>
        <c:crosses val="autoZero"/>
        <c:crossBetween val="between"/>
        <c:majorUnit val="0.1"/>
        <c:minorUnit val="5.000000000000001E-2"/>
      </c:valAx>
      <c:spPr>
        <a:noFill/>
        <a:ln>
          <a:noFill/>
        </a:ln>
        <a:effectLst/>
      </c:spPr>
    </c:plotArea>
    <c:legend>
      <c:legendPos val="b"/>
      <c:legendEntry>
        <c:idx val="2"/>
        <c:delete val="1"/>
      </c:legendEntry>
      <c:layout>
        <c:manualLayout>
          <c:xMode val="edge"/>
          <c:yMode val="edge"/>
          <c:x val="7.3040592661591977E-2"/>
          <c:y val="0.83991622005419153"/>
          <c:w val="0.85391881467681607"/>
          <c:h val="9.3555727938682456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sq-AL"/>
        </a:p>
      </c:txPr>
    </c:legend>
    <c:plotVisOnly val="1"/>
    <c:dispBlanksAs val="gap"/>
    <c:showDLblsOverMax val="0"/>
  </c:chart>
  <c:spPr>
    <a:noFill/>
    <a:ln>
      <a:noFill/>
    </a:ln>
    <a:effectLst/>
  </c:spPr>
  <c:txPr>
    <a:bodyPr/>
    <a:lstStyle/>
    <a:p>
      <a:pPr>
        <a:defRPr/>
      </a:pPr>
      <a:endParaRPr lang="sq-AL"/>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152568549510089E-2"/>
          <c:y val="0.16203703703703703"/>
          <c:w val="0.9142675815040805"/>
          <c:h val="0.60866997603560424"/>
        </c:manualLayout>
      </c:layout>
      <c:barChart>
        <c:barDir val="col"/>
        <c:grouping val="clustered"/>
        <c:varyColors val="0"/>
        <c:ser>
          <c:idx val="0"/>
          <c:order val="0"/>
          <c:tx>
            <c:strRef>
              <c:f>Sheet4!$AC$5</c:f>
              <c:strCache>
                <c:ptCount val="1"/>
                <c:pt idx="0">
                  <c:v>2002</c:v>
                </c:pt>
              </c:strCache>
            </c:strRef>
          </c:tx>
          <c:spPr>
            <a:solidFill>
              <a:schemeClr val="accent1"/>
            </a:solidFill>
            <a:ln>
              <a:noFill/>
            </a:ln>
            <a:effectLst/>
          </c:spPr>
          <c:invertIfNegative val="0"/>
          <c:cat>
            <c:strRef>
              <c:f>Sheet4!$AD$2:$AG$2</c:f>
              <c:strCache>
                <c:ptCount val="4"/>
                <c:pt idx="0">
                  <c:v>No formal education credentials</c:v>
                </c:pt>
                <c:pt idx="1">
                  <c:v>Elementary education diploma</c:v>
                </c:pt>
                <c:pt idx="2">
                  <c:v>High School diploma</c:v>
                </c:pt>
                <c:pt idx="3">
                  <c:v>University degree</c:v>
                </c:pt>
              </c:strCache>
            </c:strRef>
          </c:cat>
          <c:val>
            <c:numRef>
              <c:f>Sheet4!$AD$5:$AG$5</c:f>
              <c:numCache>
                <c:formatCode>General</c:formatCode>
                <c:ptCount val="4"/>
                <c:pt idx="0">
                  <c:v>-0.20385645897087101</c:v>
                </c:pt>
                <c:pt idx="1">
                  <c:v>-0.14065225486001423</c:v>
                </c:pt>
                <c:pt idx="2">
                  <c:v>-4.4909545939417796E-2</c:v>
                </c:pt>
                <c:pt idx="3">
                  <c:v>0.40667618321646698</c:v>
                </c:pt>
              </c:numCache>
            </c:numRef>
          </c:val>
          <c:extLst xmlns:c16r2="http://schemas.microsoft.com/office/drawing/2015/06/chart">
            <c:ext xmlns:c16="http://schemas.microsoft.com/office/drawing/2014/chart" uri="{C3380CC4-5D6E-409C-BE32-E72D297353CC}">
              <c16:uniqueId val="{00000000-AC73-4FC4-A469-72F7E025C1E2}"/>
            </c:ext>
          </c:extLst>
        </c:ser>
        <c:ser>
          <c:idx val="1"/>
          <c:order val="1"/>
          <c:tx>
            <c:strRef>
              <c:f>Sheet4!$AC$6</c:f>
              <c:strCache>
                <c:ptCount val="1"/>
                <c:pt idx="0">
                  <c:v>2005</c:v>
                </c:pt>
              </c:strCache>
            </c:strRef>
          </c:tx>
          <c:spPr>
            <a:solidFill>
              <a:schemeClr val="accent2"/>
            </a:solidFill>
            <a:ln>
              <a:noFill/>
            </a:ln>
            <a:effectLst/>
          </c:spPr>
          <c:invertIfNegative val="0"/>
          <c:cat>
            <c:strRef>
              <c:f>Sheet4!$AD$2:$AG$2</c:f>
              <c:strCache>
                <c:ptCount val="4"/>
                <c:pt idx="0">
                  <c:v>No formal education credentials</c:v>
                </c:pt>
                <c:pt idx="1">
                  <c:v>Elementary education diploma</c:v>
                </c:pt>
                <c:pt idx="2">
                  <c:v>High School diploma</c:v>
                </c:pt>
                <c:pt idx="3">
                  <c:v>University degree</c:v>
                </c:pt>
              </c:strCache>
            </c:strRef>
          </c:cat>
          <c:val>
            <c:numRef>
              <c:f>Sheet4!$AD$6:$AG$6</c:f>
              <c:numCache>
                <c:formatCode>General</c:formatCode>
                <c:ptCount val="4"/>
                <c:pt idx="0">
                  <c:v>-0.35035927759096197</c:v>
                </c:pt>
                <c:pt idx="1">
                  <c:v>-0.21641808950930255</c:v>
                </c:pt>
                <c:pt idx="2">
                  <c:v>5.3236406731304274E-2</c:v>
                </c:pt>
                <c:pt idx="3">
                  <c:v>0.7892002746972423</c:v>
                </c:pt>
              </c:numCache>
            </c:numRef>
          </c:val>
          <c:extLst xmlns:c16r2="http://schemas.microsoft.com/office/drawing/2015/06/chart">
            <c:ext xmlns:c16="http://schemas.microsoft.com/office/drawing/2014/chart" uri="{C3380CC4-5D6E-409C-BE32-E72D297353CC}">
              <c16:uniqueId val="{00000001-AC73-4FC4-A469-72F7E025C1E2}"/>
            </c:ext>
          </c:extLst>
        </c:ser>
        <c:ser>
          <c:idx val="2"/>
          <c:order val="2"/>
          <c:tx>
            <c:strRef>
              <c:f>Sheet4!$AC$7</c:f>
              <c:strCache>
                <c:ptCount val="1"/>
                <c:pt idx="0">
                  <c:v>2008</c:v>
                </c:pt>
              </c:strCache>
            </c:strRef>
          </c:tx>
          <c:spPr>
            <a:solidFill>
              <a:schemeClr val="accent3"/>
            </a:solidFill>
            <a:ln>
              <a:noFill/>
            </a:ln>
            <a:effectLst/>
          </c:spPr>
          <c:invertIfNegative val="0"/>
          <c:cat>
            <c:strRef>
              <c:f>Sheet4!$AD$2:$AG$2</c:f>
              <c:strCache>
                <c:ptCount val="4"/>
                <c:pt idx="0">
                  <c:v>No formal education credentials</c:v>
                </c:pt>
                <c:pt idx="1">
                  <c:v>Elementary education diploma</c:v>
                </c:pt>
                <c:pt idx="2">
                  <c:v>High School diploma</c:v>
                </c:pt>
                <c:pt idx="3">
                  <c:v>University degree</c:v>
                </c:pt>
              </c:strCache>
            </c:strRef>
          </c:cat>
          <c:val>
            <c:numRef>
              <c:f>Sheet4!$AD$7:$AG$7</c:f>
              <c:numCache>
                <c:formatCode>General</c:formatCode>
                <c:ptCount val="4"/>
                <c:pt idx="0">
                  <c:v>-0.31266558405323108</c:v>
                </c:pt>
                <c:pt idx="1">
                  <c:v>-0.20377577105353581</c:v>
                </c:pt>
                <c:pt idx="2">
                  <c:v>7.7676709123660287E-2</c:v>
                </c:pt>
                <c:pt idx="3">
                  <c:v>0.68994812000931804</c:v>
                </c:pt>
              </c:numCache>
            </c:numRef>
          </c:val>
          <c:extLst xmlns:c16r2="http://schemas.microsoft.com/office/drawing/2015/06/chart">
            <c:ext xmlns:c16="http://schemas.microsoft.com/office/drawing/2014/chart" uri="{C3380CC4-5D6E-409C-BE32-E72D297353CC}">
              <c16:uniqueId val="{00000002-AC73-4FC4-A469-72F7E025C1E2}"/>
            </c:ext>
          </c:extLst>
        </c:ser>
        <c:ser>
          <c:idx val="3"/>
          <c:order val="3"/>
          <c:tx>
            <c:strRef>
              <c:f>Sheet4!$AC$8</c:f>
              <c:strCache>
                <c:ptCount val="1"/>
                <c:pt idx="0">
                  <c:v>2012</c:v>
                </c:pt>
              </c:strCache>
            </c:strRef>
          </c:tx>
          <c:spPr>
            <a:solidFill>
              <a:schemeClr val="accent4"/>
            </a:solidFill>
            <a:ln>
              <a:noFill/>
            </a:ln>
            <a:effectLst/>
          </c:spPr>
          <c:invertIfNegative val="0"/>
          <c:val>
            <c:numRef>
              <c:f>Sheet4!$AD$8:$AG$8</c:f>
              <c:numCache>
                <c:formatCode>General</c:formatCode>
                <c:ptCount val="4"/>
                <c:pt idx="0">
                  <c:v>-0.33204333101622352</c:v>
                </c:pt>
                <c:pt idx="1">
                  <c:v>-0.24709302016476783</c:v>
                </c:pt>
                <c:pt idx="2">
                  <c:v>-3.1448692570351967E-2</c:v>
                </c:pt>
                <c:pt idx="3">
                  <c:v>0.55590509907102703</c:v>
                </c:pt>
              </c:numCache>
            </c:numRef>
          </c:val>
          <c:extLst xmlns:c16r2="http://schemas.microsoft.com/office/drawing/2015/06/chart">
            <c:ext xmlns:c16="http://schemas.microsoft.com/office/drawing/2014/chart" uri="{C3380CC4-5D6E-409C-BE32-E72D297353CC}">
              <c16:uniqueId val="{00000003-AC73-4FC4-A469-72F7E025C1E2}"/>
            </c:ext>
          </c:extLst>
        </c:ser>
        <c:dLbls>
          <c:showLegendKey val="0"/>
          <c:showVal val="0"/>
          <c:showCatName val="0"/>
          <c:showSerName val="0"/>
          <c:showPercent val="0"/>
          <c:showBubbleSize val="0"/>
        </c:dLbls>
        <c:gapWidth val="448"/>
        <c:overlap val="-18"/>
        <c:axId val="323199704"/>
        <c:axId val="323203624"/>
      </c:barChart>
      <c:catAx>
        <c:axId val="323199704"/>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323203624"/>
        <c:crosses val="autoZero"/>
        <c:auto val="1"/>
        <c:lblAlgn val="ctr"/>
        <c:lblOffset val="100"/>
        <c:noMultiLvlLbl val="0"/>
      </c:catAx>
      <c:valAx>
        <c:axId val="323203624"/>
        <c:scaling>
          <c:orientation val="minMax"/>
          <c:max val="0.8"/>
          <c:min val="-0.4"/>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low"/>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323199704"/>
        <c:crosses val="autoZero"/>
        <c:crossBetween val="between"/>
        <c:majorUnit val="0.1"/>
      </c:valAx>
      <c:spPr>
        <a:noFill/>
        <a:ln>
          <a:noFill/>
        </a:ln>
        <a:effectLst/>
      </c:spPr>
    </c:plotArea>
    <c:legend>
      <c:legendPos val="b"/>
      <c:layout>
        <c:manualLayout>
          <c:xMode val="edge"/>
          <c:yMode val="edge"/>
          <c:x val="0.3886330424913102"/>
          <c:y val="0.88451044162957893"/>
          <c:w val="0.30043949461272301"/>
          <c:h val="6.551780212256076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sq-AL"/>
        </a:p>
      </c:txPr>
    </c:legend>
    <c:plotVisOnly val="1"/>
    <c:dispBlanksAs val="gap"/>
    <c:showDLblsOverMax val="0"/>
  </c:chart>
  <c:spPr>
    <a:noFill/>
    <a:ln>
      <a:noFill/>
    </a:ln>
    <a:effectLst/>
  </c:spPr>
  <c:txPr>
    <a:bodyPr/>
    <a:lstStyle/>
    <a:p>
      <a:pPr>
        <a:defRPr/>
      </a:pPr>
      <a:endParaRPr lang="sq-AL"/>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77030311383912"/>
          <c:y val="9.9403674603603359E-2"/>
          <c:w val="0.74865454304363077"/>
          <c:h val="0.74802607954923872"/>
        </c:manualLayout>
      </c:layout>
      <c:barChart>
        <c:barDir val="col"/>
        <c:grouping val="clustered"/>
        <c:varyColors val="0"/>
        <c:ser>
          <c:idx val="0"/>
          <c:order val="0"/>
          <c:tx>
            <c:strRef>
              <c:f>Sheet4!$D$88:$R$88</c:f>
              <c:strCache>
                <c:ptCount val="15"/>
                <c:pt idx="0">
                  <c:v>Armed forces</c:v>
                </c:pt>
                <c:pt idx="1">
                  <c:v>Legislators, senior officials and managers</c:v>
                </c:pt>
                <c:pt idx="2">
                  <c:v>Professionals</c:v>
                </c:pt>
                <c:pt idx="3">
                  <c:v>Technicians and associate professionals</c:v>
                </c:pt>
                <c:pt idx="4">
                  <c:v>Clerks</c:v>
                </c:pt>
                <c:pt idx="5">
                  <c:v>Service workers and shop and market sales workers</c:v>
                </c:pt>
                <c:pt idx="6">
                  <c:v>Skilled agricultural and fishery workers</c:v>
                </c:pt>
                <c:pt idx="7">
                  <c:v>Craft and related workers</c:v>
                </c:pt>
                <c:pt idx="8">
                  <c:v>Plant and machine operaters and assemblers</c:v>
                </c:pt>
                <c:pt idx="9">
                  <c:v>Elementary occupations </c:v>
                </c:pt>
                <c:pt idx="11">
                  <c:v>Grand mean</c:v>
                </c:pt>
                <c:pt idx="13">
                  <c:v>Public sector</c:v>
                </c:pt>
                <c:pt idx="14">
                  <c:v>Private sector</c:v>
                </c:pt>
              </c:strCache>
            </c:strRef>
          </c:tx>
          <c:spPr>
            <a:solidFill>
              <a:schemeClr val="accent1"/>
            </a:solidFill>
            <a:ln>
              <a:solidFill>
                <a:sysClr val="windowText" lastClr="000000"/>
              </a:solidFill>
            </a:ln>
            <a:effectLst/>
          </c:spPr>
          <c:invertIfNegative val="0"/>
          <c:dPt>
            <c:idx val="0"/>
            <c:invertIfNegative val="0"/>
            <c:bubble3D val="0"/>
            <c:spPr>
              <a:solidFill>
                <a:schemeClr val="accent3"/>
              </a:solidFill>
              <a:ln>
                <a:solidFill>
                  <a:sysClr val="windowText" lastClr="000000"/>
                </a:solidFill>
              </a:ln>
              <a:effectLst/>
            </c:spPr>
            <c:extLst xmlns:c16r2="http://schemas.microsoft.com/office/drawing/2015/06/chart">
              <c:ext xmlns:c16="http://schemas.microsoft.com/office/drawing/2014/chart" uri="{C3380CC4-5D6E-409C-BE32-E72D297353CC}">
                <c16:uniqueId val="{00000001-A91E-465E-AEED-FB8F49BB20AA}"/>
              </c:ext>
            </c:extLst>
          </c:dPt>
          <c:dPt>
            <c:idx val="2"/>
            <c:invertIfNegative val="0"/>
            <c:bubble3D val="0"/>
            <c:spPr>
              <a:solidFill>
                <a:schemeClr val="accent6">
                  <a:lumMod val="40000"/>
                  <a:lumOff val="60000"/>
                </a:schemeClr>
              </a:solidFill>
              <a:ln>
                <a:solidFill>
                  <a:sysClr val="windowText" lastClr="000000"/>
                </a:solidFill>
              </a:ln>
              <a:effectLst/>
            </c:spPr>
            <c:extLst xmlns:c16r2="http://schemas.microsoft.com/office/drawing/2015/06/chart">
              <c:ext xmlns:c16="http://schemas.microsoft.com/office/drawing/2014/chart" uri="{C3380CC4-5D6E-409C-BE32-E72D297353CC}">
                <c16:uniqueId val="{00000003-A91E-465E-AEED-FB8F49BB20AA}"/>
              </c:ext>
            </c:extLst>
          </c:dPt>
          <c:dPt>
            <c:idx val="3"/>
            <c:invertIfNegative val="0"/>
            <c:bubble3D val="0"/>
            <c:spPr>
              <a:solidFill>
                <a:srgbClr val="00FFFF"/>
              </a:solidFill>
              <a:ln>
                <a:solidFill>
                  <a:sysClr val="windowText" lastClr="000000"/>
                </a:solidFill>
              </a:ln>
              <a:effectLst/>
            </c:spPr>
            <c:extLst xmlns:c16r2="http://schemas.microsoft.com/office/drawing/2015/06/chart">
              <c:ext xmlns:c16="http://schemas.microsoft.com/office/drawing/2014/chart" uri="{C3380CC4-5D6E-409C-BE32-E72D297353CC}">
                <c16:uniqueId val="{00000005-A91E-465E-AEED-FB8F49BB20AA}"/>
              </c:ext>
            </c:extLst>
          </c:dPt>
          <c:dPt>
            <c:idx val="4"/>
            <c:invertIfNegative val="0"/>
            <c:bubble3D val="0"/>
            <c:spPr>
              <a:solidFill>
                <a:srgbClr val="FFC000"/>
              </a:solidFill>
              <a:ln>
                <a:solidFill>
                  <a:sysClr val="windowText" lastClr="000000"/>
                </a:solidFill>
              </a:ln>
              <a:effectLst/>
            </c:spPr>
            <c:extLst xmlns:c16r2="http://schemas.microsoft.com/office/drawing/2015/06/chart">
              <c:ext xmlns:c16="http://schemas.microsoft.com/office/drawing/2014/chart" uri="{C3380CC4-5D6E-409C-BE32-E72D297353CC}">
                <c16:uniqueId val="{00000007-A91E-465E-AEED-FB8F49BB20AA}"/>
              </c:ext>
            </c:extLst>
          </c:dPt>
          <c:dPt>
            <c:idx val="5"/>
            <c:invertIfNegative val="0"/>
            <c:bubble3D val="0"/>
            <c:spPr>
              <a:solidFill>
                <a:schemeClr val="accent6">
                  <a:lumMod val="75000"/>
                </a:schemeClr>
              </a:solidFill>
              <a:ln>
                <a:solidFill>
                  <a:sysClr val="windowText" lastClr="000000"/>
                </a:solidFill>
              </a:ln>
              <a:effectLst/>
            </c:spPr>
            <c:extLst xmlns:c16r2="http://schemas.microsoft.com/office/drawing/2015/06/chart">
              <c:ext xmlns:c16="http://schemas.microsoft.com/office/drawing/2014/chart" uri="{C3380CC4-5D6E-409C-BE32-E72D297353CC}">
                <c16:uniqueId val="{00000009-A91E-465E-AEED-FB8F49BB20AA}"/>
              </c:ext>
            </c:extLst>
          </c:dPt>
          <c:dPt>
            <c:idx val="6"/>
            <c:invertIfNegative val="0"/>
            <c:bubble3D val="0"/>
            <c:spPr>
              <a:solidFill>
                <a:srgbClr val="FF0000"/>
              </a:solidFill>
              <a:ln>
                <a:solidFill>
                  <a:sysClr val="windowText" lastClr="000000"/>
                </a:solidFill>
              </a:ln>
              <a:effectLst/>
            </c:spPr>
            <c:extLst xmlns:c16r2="http://schemas.microsoft.com/office/drawing/2015/06/chart">
              <c:ext xmlns:c16="http://schemas.microsoft.com/office/drawing/2014/chart" uri="{C3380CC4-5D6E-409C-BE32-E72D297353CC}">
                <c16:uniqueId val="{0000000B-A91E-465E-AEED-FB8F49BB20AA}"/>
              </c:ext>
            </c:extLst>
          </c:dPt>
          <c:dPt>
            <c:idx val="7"/>
            <c:invertIfNegative val="0"/>
            <c:bubble3D val="0"/>
            <c:spPr>
              <a:solidFill>
                <a:schemeClr val="accent2">
                  <a:lumMod val="75000"/>
                </a:schemeClr>
              </a:solidFill>
              <a:ln>
                <a:solidFill>
                  <a:sysClr val="windowText" lastClr="000000"/>
                </a:solidFill>
              </a:ln>
              <a:effectLst/>
            </c:spPr>
            <c:extLst xmlns:c16r2="http://schemas.microsoft.com/office/drawing/2015/06/chart">
              <c:ext xmlns:c16="http://schemas.microsoft.com/office/drawing/2014/chart" uri="{C3380CC4-5D6E-409C-BE32-E72D297353CC}">
                <c16:uniqueId val="{0000000D-A91E-465E-AEED-FB8F49BB20AA}"/>
              </c:ext>
            </c:extLst>
          </c:dPt>
          <c:dPt>
            <c:idx val="8"/>
            <c:invertIfNegative val="0"/>
            <c:bubble3D val="0"/>
            <c:spPr>
              <a:solidFill>
                <a:srgbClr val="FFFF00"/>
              </a:solidFill>
              <a:ln>
                <a:solidFill>
                  <a:sysClr val="windowText" lastClr="000000"/>
                </a:solidFill>
              </a:ln>
              <a:effectLst/>
            </c:spPr>
            <c:extLst xmlns:c16r2="http://schemas.microsoft.com/office/drawing/2015/06/chart">
              <c:ext xmlns:c16="http://schemas.microsoft.com/office/drawing/2014/chart" uri="{C3380CC4-5D6E-409C-BE32-E72D297353CC}">
                <c16:uniqueId val="{0000000F-A91E-465E-AEED-FB8F49BB20AA}"/>
              </c:ext>
            </c:extLst>
          </c:dPt>
          <c:dPt>
            <c:idx val="9"/>
            <c:invertIfNegative val="0"/>
            <c:bubble3D val="0"/>
            <c:spPr>
              <a:solidFill>
                <a:srgbClr val="FF9797"/>
              </a:solidFill>
              <a:ln>
                <a:solidFill>
                  <a:sysClr val="windowText" lastClr="000000"/>
                </a:solidFill>
              </a:ln>
              <a:effectLst/>
            </c:spPr>
            <c:extLst xmlns:c16r2="http://schemas.microsoft.com/office/drawing/2015/06/chart">
              <c:ext xmlns:c16="http://schemas.microsoft.com/office/drawing/2014/chart" uri="{C3380CC4-5D6E-409C-BE32-E72D297353CC}">
                <c16:uniqueId val="{00000011-A91E-465E-AEED-FB8F49BB20AA}"/>
              </c:ext>
            </c:extLst>
          </c:dPt>
          <c:dPt>
            <c:idx val="11"/>
            <c:invertIfNegative val="0"/>
            <c:bubble3D val="0"/>
            <c:spPr>
              <a:solidFill>
                <a:schemeClr val="tx1"/>
              </a:solidFill>
              <a:ln>
                <a:solidFill>
                  <a:sysClr val="windowText" lastClr="000000"/>
                </a:solidFill>
              </a:ln>
              <a:effectLst/>
            </c:spPr>
            <c:extLst xmlns:c16r2="http://schemas.microsoft.com/office/drawing/2015/06/chart">
              <c:ext xmlns:c16="http://schemas.microsoft.com/office/drawing/2014/chart" uri="{C3380CC4-5D6E-409C-BE32-E72D297353CC}">
                <c16:uniqueId val="{00000013-A91E-465E-AEED-FB8F49BB20AA}"/>
              </c:ext>
            </c:extLst>
          </c:dPt>
          <c:dPt>
            <c:idx val="13"/>
            <c:invertIfNegative val="0"/>
            <c:bubble3D val="0"/>
            <c:spPr>
              <a:pattFill prst="wdUpDiag">
                <a:fgClr>
                  <a:srgbClr val="FF0000"/>
                </a:fgClr>
                <a:bgClr>
                  <a:schemeClr val="accent6">
                    <a:lumMod val="40000"/>
                    <a:lumOff val="60000"/>
                  </a:schemeClr>
                </a:bgClr>
              </a:pattFill>
              <a:ln>
                <a:solidFill>
                  <a:sysClr val="windowText" lastClr="000000"/>
                </a:solidFill>
              </a:ln>
              <a:effectLst/>
            </c:spPr>
            <c:extLst xmlns:c16r2="http://schemas.microsoft.com/office/drawing/2015/06/chart">
              <c:ext xmlns:c16="http://schemas.microsoft.com/office/drawing/2014/chart" uri="{C3380CC4-5D6E-409C-BE32-E72D297353CC}">
                <c16:uniqueId val="{00000015-A91E-465E-AEED-FB8F49BB20AA}"/>
              </c:ext>
            </c:extLst>
          </c:dPt>
          <c:dPt>
            <c:idx val="14"/>
            <c:invertIfNegative val="0"/>
            <c:bubble3D val="0"/>
            <c:spPr>
              <a:pattFill prst="wdUpDiag">
                <a:fgClr>
                  <a:schemeClr val="accent5"/>
                </a:fgClr>
                <a:bgClr>
                  <a:schemeClr val="accent5">
                    <a:lumMod val="20000"/>
                    <a:lumOff val="80000"/>
                  </a:schemeClr>
                </a:bgClr>
              </a:pattFill>
              <a:ln>
                <a:solidFill>
                  <a:sysClr val="windowText" lastClr="000000"/>
                </a:solidFill>
              </a:ln>
              <a:effectLst/>
            </c:spPr>
            <c:extLst xmlns:c16r2="http://schemas.microsoft.com/office/drawing/2015/06/chart">
              <c:ext xmlns:c16="http://schemas.microsoft.com/office/drawing/2014/chart" uri="{C3380CC4-5D6E-409C-BE32-E72D297353CC}">
                <c16:uniqueId val="{00000017-A91E-465E-AEED-FB8F49BB20AA}"/>
              </c:ext>
            </c:extLst>
          </c:dPt>
          <c:cat>
            <c:strRef>
              <c:f>Sheet4!$D$90:$R$90</c:f>
              <c:strCache>
                <c:ptCount val="15"/>
                <c:pt idx="0">
                  <c:v>(0)</c:v>
                </c:pt>
                <c:pt idx="1">
                  <c:v>(1)</c:v>
                </c:pt>
                <c:pt idx="2">
                  <c:v>(2)</c:v>
                </c:pt>
                <c:pt idx="3">
                  <c:v>(3)</c:v>
                </c:pt>
                <c:pt idx="4">
                  <c:v>(4)</c:v>
                </c:pt>
                <c:pt idx="5">
                  <c:v>(5)</c:v>
                </c:pt>
                <c:pt idx="6">
                  <c:v>(6)</c:v>
                </c:pt>
                <c:pt idx="7">
                  <c:v>(7)</c:v>
                </c:pt>
                <c:pt idx="8">
                  <c:v>(8)</c:v>
                </c:pt>
                <c:pt idx="9">
                  <c:v>(9)</c:v>
                </c:pt>
                <c:pt idx="11">
                  <c:v>Grand
mean</c:v>
                </c:pt>
                <c:pt idx="13">
                  <c:v>Pub
sect</c:v>
                </c:pt>
                <c:pt idx="14">
                  <c:v>Priv
sect</c:v>
                </c:pt>
              </c:strCache>
            </c:strRef>
          </c:cat>
          <c:val>
            <c:numRef>
              <c:f>Sheet4!$D$114:$R$114</c:f>
              <c:numCache>
                <c:formatCode>General</c:formatCode>
                <c:ptCount val="15"/>
                <c:pt idx="0">
                  <c:v>125.34218669989814</c:v>
                </c:pt>
                <c:pt idx="1">
                  <c:v>150.6379157164215</c:v>
                </c:pt>
                <c:pt idx="2">
                  <c:v>138.80085248040115</c:v>
                </c:pt>
                <c:pt idx="3">
                  <c:v>116.87773226271875</c:v>
                </c:pt>
                <c:pt idx="4">
                  <c:v>110.53348286061556</c:v>
                </c:pt>
                <c:pt idx="5">
                  <c:v>92.651102640886464</c:v>
                </c:pt>
                <c:pt idx="6">
                  <c:v>62.809803857245299</c:v>
                </c:pt>
                <c:pt idx="7">
                  <c:v>106.08047255038079</c:v>
                </c:pt>
                <c:pt idx="8">
                  <c:v>109.3605123674012</c:v>
                </c:pt>
                <c:pt idx="9">
                  <c:v>86.198923370997846</c:v>
                </c:pt>
                <c:pt idx="11">
                  <c:v>100</c:v>
                </c:pt>
                <c:pt idx="13">
                  <c:v>105.499844678602</c:v>
                </c:pt>
                <c:pt idx="14">
                  <c:v>98.873321700889107</c:v>
                </c:pt>
              </c:numCache>
            </c:numRef>
          </c:val>
          <c:extLst xmlns:c16r2="http://schemas.microsoft.com/office/drawing/2015/06/chart">
            <c:ext xmlns:c16="http://schemas.microsoft.com/office/drawing/2014/chart" uri="{C3380CC4-5D6E-409C-BE32-E72D297353CC}">
              <c16:uniqueId val="{00000018-A91E-465E-AEED-FB8F49BB20AA}"/>
            </c:ext>
          </c:extLst>
        </c:ser>
        <c:dLbls>
          <c:showLegendKey val="0"/>
          <c:showVal val="0"/>
          <c:showCatName val="0"/>
          <c:showSerName val="0"/>
          <c:showPercent val="0"/>
          <c:showBubbleSize val="0"/>
        </c:dLbls>
        <c:gapWidth val="32"/>
        <c:overlap val="-27"/>
        <c:axId val="323200096"/>
        <c:axId val="323204800"/>
      </c:barChart>
      <c:catAx>
        <c:axId val="323200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323204800"/>
        <c:crosses val="autoZero"/>
        <c:auto val="1"/>
        <c:lblAlgn val="ctr"/>
        <c:lblOffset val="100"/>
        <c:noMultiLvlLbl val="0"/>
      </c:catAx>
      <c:valAx>
        <c:axId val="32320480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sz="1100"/>
                  <a:t>Wage index</a:t>
                </a:r>
              </a:p>
            </c:rich>
          </c:tx>
          <c:layout>
            <c:manualLayout>
              <c:xMode val="edge"/>
              <c:yMode val="edge"/>
              <c:x val="0.13557365611447164"/>
              <c:y val="7.6412948862268237E-2"/>
            </c:manualLayout>
          </c:layout>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sq-A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sq-AL"/>
          </a:p>
        </c:txPr>
        <c:crossAx val="323200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q-AL"/>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251829140826429E-2"/>
          <c:y val="0.12871287128712872"/>
          <c:w val="0.89578946879427679"/>
          <c:h val="0.69245567076392667"/>
        </c:manualLayout>
      </c:layout>
      <c:barChart>
        <c:barDir val="col"/>
        <c:grouping val="clustered"/>
        <c:varyColors val="0"/>
        <c:ser>
          <c:idx val="0"/>
          <c:order val="0"/>
          <c:tx>
            <c:strRef>
              <c:f>Sheet4!$C$91</c:f>
              <c:strCache>
                <c:ptCount val="1"/>
                <c:pt idx="0">
                  <c:v>2002</c:v>
                </c:pt>
              </c:strCache>
            </c:strRef>
          </c:tx>
          <c:spPr>
            <a:solidFill>
              <a:schemeClr val="accent1"/>
            </a:solidFill>
            <a:ln>
              <a:noFill/>
            </a:ln>
            <a:effectLst/>
          </c:spPr>
          <c:invertIfNegative val="0"/>
          <c:cat>
            <c:strRef>
              <c:f>Sheet4!$D$90:$M$90</c:f>
              <c:strCache>
                <c:ptCount val="10"/>
                <c:pt idx="0">
                  <c:v>(0)</c:v>
                </c:pt>
                <c:pt idx="1">
                  <c:v>(1)</c:v>
                </c:pt>
                <c:pt idx="2">
                  <c:v>(2)</c:v>
                </c:pt>
                <c:pt idx="3">
                  <c:v>(3)</c:v>
                </c:pt>
                <c:pt idx="4">
                  <c:v>(4)</c:v>
                </c:pt>
                <c:pt idx="5">
                  <c:v>(5)</c:v>
                </c:pt>
                <c:pt idx="6">
                  <c:v>(6)</c:v>
                </c:pt>
                <c:pt idx="7">
                  <c:v>(7)</c:v>
                </c:pt>
                <c:pt idx="8">
                  <c:v>(8)</c:v>
                </c:pt>
                <c:pt idx="9">
                  <c:v>(9)</c:v>
                </c:pt>
              </c:strCache>
            </c:strRef>
          </c:cat>
          <c:val>
            <c:numRef>
              <c:f>Sheet4!$D$91:$M$91</c:f>
              <c:numCache>
                <c:formatCode>General</c:formatCode>
                <c:ptCount val="10"/>
                <c:pt idx="0">
                  <c:v>0.45017660969530882</c:v>
                </c:pt>
                <c:pt idx="1">
                  <c:v>0.46584643771308237</c:v>
                </c:pt>
                <c:pt idx="2">
                  <c:v>0.21018464701523143</c:v>
                </c:pt>
                <c:pt idx="3">
                  <c:v>1.665105775487433E-2</c:v>
                </c:pt>
                <c:pt idx="4">
                  <c:v>-2.1696939984026642E-3</c:v>
                </c:pt>
                <c:pt idx="5">
                  <c:v>-0.15513797687028927</c:v>
                </c:pt>
                <c:pt idx="6">
                  <c:v>-0.25438496525976151</c:v>
                </c:pt>
                <c:pt idx="7">
                  <c:v>-4.8373415752706706E-4</c:v>
                </c:pt>
                <c:pt idx="8">
                  <c:v>9.1925497000693066E-2</c:v>
                </c:pt>
                <c:pt idx="9">
                  <c:v>-0.1636478739709436</c:v>
                </c:pt>
              </c:numCache>
            </c:numRef>
          </c:val>
          <c:extLst xmlns:c16r2="http://schemas.microsoft.com/office/drawing/2015/06/chart">
            <c:ext xmlns:c16="http://schemas.microsoft.com/office/drawing/2014/chart" uri="{C3380CC4-5D6E-409C-BE32-E72D297353CC}">
              <c16:uniqueId val="{00000000-A436-4F1F-A866-E8FF656E9D12}"/>
            </c:ext>
          </c:extLst>
        </c:ser>
        <c:ser>
          <c:idx val="1"/>
          <c:order val="1"/>
          <c:tx>
            <c:strRef>
              <c:f>Sheet4!$C$92</c:f>
              <c:strCache>
                <c:ptCount val="1"/>
                <c:pt idx="0">
                  <c:v>2005</c:v>
                </c:pt>
              </c:strCache>
            </c:strRef>
          </c:tx>
          <c:spPr>
            <a:solidFill>
              <a:schemeClr val="accent2"/>
            </a:solidFill>
            <a:ln>
              <a:noFill/>
            </a:ln>
            <a:effectLst/>
          </c:spPr>
          <c:invertIfNegative val="0"/>
          <c:cat>
            <c:strRef>
              <c:f>Sheet4!$D$90:$M$90</c:f>
              <c:strCache>
                <c:ptCount val="10"/>
                <c:pt idx="0">
                  <c:v>(0)</c:v>
                </c:pt>
                <c:pt idx="1">
                  <c:v>(1)</c:v>
                </c:pt>
                <c:pt idx="2">
                  <c:v>(2)</c:v>
                </c:pt>
                <c:pt idx="3">
                  <c:v>(3)</c:v>
                </c:pt>
                <c:pt idx="4">
                  <c:v>(4)</c:v>
                </c:pt>
                <c:pt idx="5">
                  <c:v>(5)</c:v>
                </c:pt>
                <c:pt idx="6">
                  <c:v>(6)</c:v>
                </c:pt>
                <c:pt idx="7">
                  <c:v>(7)</c:v>
                </c:pt>
                <c:pt idx="8">
                  <c:v>(8)</c:v>
                </c:pt>
                <c:pt idx="9">
                  <c:v>(9)</c:v>
                </c:pt>
              </c:strCache>
            </c:strRef>
          </c:cat>
          <c:val>
            <c:numRef>
              <c:f>Sheet4!$D$92:$M$92</c:f>
              <c:numCache>
                <c:formatCode>General</c:formatCode>
                <c:ptCount val="10"/>
                <c:pt idx="0">
                  <c:v>0.22289833369000434</c:v>
                </c:pt>
                <c:pt idx="1">
                  <c:v>0.52601296618124282</c:v>
                </c:pt>
                <c:pt idx="2">
                  <c:v>0.38659309771947759</c:v>
                </c:pt>
                <c:pt idx="3">
                  <c:v>0.12447968862237502</c:v>
                </c:pt>
                <c:pt idx="4">
                  <c:v>2.6713710998193248E-2</c:v>
                </c:pt>
                <c:pt idx="5">
                  <c:v>-6.6876921902320557E-2</c:v>
                </c:pt>
                <c:pt idx="6">
                  <c:v>-0.43445571221100548</c:v>
                </c:pt>
                <c:pt idx="7">
                  <c:v>0.10374244676919205</c:v>
                </c:pt>
                <c:pt idx="8">
                  <c:v>0.10269460988975666</c:v>
                </c:pt>
                <c:pt idx="9">
                  <c:v>-0.16370442546789846</c:v>
                </c:pt>
              </c:numCache>
            </c:numRef>
          </c:val>
          <c:extLst xmlns:c16r2="http://schemas.microsoft.com/office/drawing/2015/06/chart">
            <c:ext xmlns:c16="http://schemas.microsoft.com/office/drawing/2014/chart" uri="{C3380CC4-5D6E-409C-BE32-E72D297353CC}">
              <c16:uniqueId val="{00000001-A436-4F1F-A866-E8FF656E9D12}"/>
            </c:ext>
          </c:extLst>
        </c:ser>
        <c:ser>
          <c:idx val="2"/>
          <c:order val="2"/>
          <c:tx>
            <c:strRef>
              <c:f>Sheet4!$C$93</c:f>
              <c:strCache>
                <c:ptCount val="1"/>
                <c:pt idx="0">
                  <c:v>2008</c:v>
                </c:pt>
              </c:strCache>
            </c:strRef>
          </c:tx>
          <c:spPr>
            <a:solidFill>
              <a:schemeClr val="accent3"/>
            </a:solidFill>
            <a:ln>
              <a:noFill/>
            </a:ln>
            <a:effectLst/>
          </c:spPr>
          <c:invertIfNegative val="0"/>
          <c:cat>
            <c:strRef>
              <c:f>Sheet4!$D$90:$M$90</c:f>
              <c:strCache>
                <c:ptCount val="10"/>
                <c:pt idx="0">
                  <c:v>(0)</c:v>
                </c:pt>
                <c:pt idx="1">
                  <c:v>(1)</c:v>
                </c:pt>
                <c:pt idx="2">
                  <c:v>(2)</c:v>
                </c:pt>
                <c:pt idx="3">
                  <c:v>(3)</c:v>
                </c:pt>
                <c:pt idx="4">
                  <c:v>(4)</c:v>
                </c:pt>
                <c:pt idx="5">
                  <c:v>(5)</c:v>
                </c:pt>
                <c:pt idx="6">
                  <c:v>(6)</c:v>
                </c:pt>
                <c:pt idx="7">
                  <c:v>(7)</c:v>
                </c:pt>
                <c:pt idx="8">
                  <c:v>(8)</c:v>
                </c:pt>
                <c:pt idx="9">
                  <c:v>(9)</c:v>
                </c:pt>
              </c:strCache>
            </c:strRef>
          </c:cat>
          <c:val>
            <c:numRef>
              <c:f>Sheet4!$D$93:$M$93</c:f>
              <c:numCache>
                <c:formatCode>General</c:formatCode>
                <c:ptCount val="10"/>
                <c:pt idx="0">
                  <c:v>0.32620794375118523</c:v>
                </c:pt>
                <c:pt idx="1">
                  <c:v>0.4072412109516344</c:v>
                </c:pt>
                <c:pt idx="2">
                  <c:v>0.44200499067123816</c:v>
                </c:pt>
                <c:pt idx="3">
                  <c:v>0.19645402109650234</c:v>
                </c:pt>
                <c:pt idx="4">
                  <c:v>0.16341145640441623</c:v>
                </c:pt>
                <c:pt idx="5">
                  <c:v>-7.3681730853290328E-2</c:v>
                </c:pt>
                <c:pt idx="6">
                  <c:v>-0.33411440348803778</c:v>
                </c:pt>
                <c:pt idx="7">
                  <c:v>9.8146545242228878E-2</c:v>
                </c:pt>
                <c:pt idx="8">
                  <c:v>9.9623006605041559E-2</c:v>
                </c:pt>
                <c:pt idx="9">
                  <c:v>-9.7702959741704801E-2</c:v>
                </c:pt>
              </c:numCache>
            </c:numRef>
          </c:val>
          <c:extLst xmlns:c16r2="http://schemas.microsoft.com/office/drawing/2015/06/chart">
            <c:ext xmlns:c16="http://schemas.microsoft.com/office/drawing/2014/chart" uri="{C3380CC4-5D6E-409C-BE32-E72D297353CC}">
              <c16:uniqueId val="{00000002-A436-4F1F-A866-E8FF656E9D12}"/>
            </c:ext>
          </c:extLst>
        </c:ser>
        <c:ser>
          <c:idx val="3"/>
          <c:order val="3"/>
          <c:tx>
            <c:strRef>
              <c:f>Sheet4!$C$94</c:f>
              <c:strCache>
                <c:ptCount val="1"/>
                <c:pt idx="0">
                  <c:v>2012</c:v>
                </c:pt>
              </c:strCache>
            </c:strRef>
          </c:tx>
          <c:spPr>
            <a:solidFill>
              <a:schemeClr val="accent4"/>
            </a:solidFill>
            <a:ln>
              <a:noFill/>
            </a:ln>
            <a:effectLst/>
          </c:spPr>
          <c:invertIfNegative val="0"/>
          <c:cat>
            <c:strRef>
              <c:f>Sheet4!$D$90:$M$90</c:f>
              <c:strCache>
                <c:ptCount val="10"/>
                <c:pt idx="0">
                  <c:v>(0)</c:v>
                </c:pt>
                <c:pt idx="1">
                  <c:v>(1)</c:v>
                </c:pt>
                <c:pt idx="2">
                  <c:v>(2)</c:v>
                </c:pt>
                <c:pt idx="3">
                  <c:v>(3)</c:v>
                </c:pt>
                <c:pt idx="4">
                  <c:v>(4)</c:v>
                </c:pt>
                <c:pt idx="5">
                  <c:v>(5)</c:v>
                </c:pt>
                <c:pt idx="6">
                  <c:v>(6)</c:v>
                </c:pt>
                <c:pt idx="7">
                  <c:v>(7)</c:v>
                </c:pt>
                <c:pt idx="8">
                  <c:v>(8)</c:v>
                </c:pt>
                <c:pt idx="9">
                  <c:v>(9)</c:v>
                </c:pt>
              </c:strCache>
            </c:strRef>
          </c:cat>
          <c:val>
            <c:numRef>
              <c:f>Sheet4!$D$94:$M$94</c:f>
              <c:numCache>
                <c:formatCode>General</c:formatCode>
                <c:ptCount val="10"/>
                <c:pt idx="0">
                  <c:v>0.13697929896178151</c:v>
                </c:pt>
                <c:pt idx="1">
                  <c:v>0.57649575588138102</c:v>
                </c:pt>
                <c:pt idx="2">
                  <c:v>0.43527591771898072</c:v>
                </c:pt>
                <c:pt idx="3">
                  <c:v>0.25475684886061656</c:v>
                </c:pt>
                <c:pt idx="4">
                  <c:v>0.17666693213174384</c:v>
                </c:pt>
                <c:pt idx="5">
                  <c:v>-4.0625329937295049E-2</c:v>
                </c:pt>
                <c:pt idx="6">
                  <c:v>-0.40355604132856704</c:v>
                </c:pt>
                <c:pt idx="7">
                  <c:v>3.1148477628655372E-2</c:v>
                </c:pt>
                <c:pt idx="8">
                  <c:v>8.3360308898034099E-2</c:v>
                </c:pt>
                <c:pt idx="9">
                  <c:v>-0.13339126674153448</c:v>
                </c:pt>
              </c:numCache>
            </c:numRef>
          </c:val>
          <c:extLst xmlns:c16r2="http://schemas.microsoft.com/office/drawing/2015/06/chart">
            <c:ext xmlns:c16="http://schemas.microsoft.com/office/drawing/2014/chart" uri="{C3380CC4-5D6E-409C-BE32-E72D297353CC}">
              <c16:uniqueId val="{00000003-A436-4F1F-A866-E8FF656E9D12}"/>
            </c:ext>
          </c:extLst>
        </c:ser>
        <c:dLbls>
          <c:showLegendKey val="0"/>
          <c:showVal val="0"/>
          <c:showCatName val="0"/>
          <c:showSerName val="0"/>
          <c:showPercent val="0"/>
          <c:showBubbleSize val="0"/>
        </c:dLbls>
        <c:gapWidth val="219"/>
        <c:overlap val="-27"/>
        <c:axId val="323201272"/>
        <c:axId val="323199312"/>
      </c:barChart>
      <c:catAx>
        <c:axId val="3232012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sq-AL"/>
          </a:p>
        </c:txPr>
        <c:crossAx val="323199312"/>
        <c:crosses val="autoZero"/>
        <c:auto val="1"/>
        <c:lblAlgn val="ctr"/>
        <c:lblOffset val="100"/>
        <c:noMultiLvlLbl val="0"/>
      </c:catAx>
      <c:valAx>
        <c:axId val="323199312"/>
        <c:scaling>
          <c:orientation val="minMax"/>
          <c:max val="0.60000000000000009"/>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sq-AL"/>
          </a:p>
        </c:txPr>
        <c:crossAx val="323201272"/>
        <c:crosses val="autoZero"/>
        <c:crossBetween val="between"/>
      </c:valAx>
      <c:spPr>
        <a:noFill/>
        <a:ln>
          <a:noFill/>
        </a:ln>
        <a:effectLst/>
      </c:spPr>
    </c:plotArea>
    <c:legend>
      <c:legendPos val="b"/>
      <c:layout>
        <c:manualLayout>
          <c:xMode val="edge"/>
          <c:yMode val="edge"/>
          <c:x val="0.38842367844515302"/>
          <c:y val="0.90814029434439503"/>
          <c:w val="0.29915508321451528"/>
          <c:h val="7.425794547958733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sq-AL"/>
        </a:p>
      </c:txPr>
    </c:legend>
    <c:plotVisOnly val="1"/>
    <c:dispBlanksAs val="gap"/>
    <c:showDLblsOverMax val="0"/>
  </c:chart>
  <c:spPr>
    <a:noFill/>
    <a:ln>
      <a:noFill/>
    </a:ln>
    <a:effectLst/>
  </c:spPr>
  <c:txPr>
    <a:bodyPr/>
    <a:lstStyle/>
    <a:p>
      <a:pPr>
        <a:defRPr/>
      </a:pPr>
      <a:endParaRPr lang="sq-AL"/>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1">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cdr:y>
    </cdr:from>
    <cdr:to>
      <cdr:x>0.94574</cdr:x>
      <cdr:y>0.13295</cdr:y>
    </cdr:to>
    <cdr:sp macro="" textlink="">
      <cdr:nvSpPr>
        <cdr:cNvPr id="2" name="TextBox 1"/>
        <cdr:cNvSpPr txBox="1"/>
      </cdr:nvSpPr>
      <cdr:spPr>
        <a:xfrm xmlns:a="http://schemas.openxmlformats.org/drawingml/2006/main">
          <a:off x="0" y="-1845315"/>
          <a:ext cx="5486421" cy="539646"/>
        </a:xfrm>
        <a:prstGeom xmlns:a="http://schemas.openxmlformats.org/drawingml/2006/main" prst="rect">
          <a:avLst/>
        </a:prstGeom>
        <a:noFill xmlns:a="http://schemas.openxmlformats.org/drawingml/2006/main"/>
      </cdr:spPr>
      <cdr:txBody>
        <a:bodyPr xmlns:a="http://schemas.openxmlformats.org/drawingml/2006/main" vertOverflow="clip" wrap="square" rtlCol="0"/>
        <a:lstStyle xmlns:a="http://schemas.openxmlformats.org/drawingml/2006/main"/>
        <a:p xmlns:a="http://schemas.openxmlformats.org/drawingml/2006/main">
          <a:pPr marL="0" marR="0" indent="0" defTabSz="914400" eaLnBrk="1" fontAlgn="auto" latinLnBrk="0" hangingPunct="1">
            <a:lnSpc>
              <a:spcPct val="100000"/>
            </a:lnSpc>
            <a:spcBef>
              <a:spcPts val="0"/>
            </a:spcBef>
            <a:spcAft>
              <a:spcPts val="0"/>
            </a:spcAft>
            <a:buClrTx/>
            <a:buSzTx/>
            <a:buFontTx/>
            <a:buNone/>
            <a:tabLst/>
            <a:defRPr/>
          </a:pPr>
          <a:r>
            <a:rPr lang="en-GB" sz="1400" b="0" i="0" baseline="0" dirty="0">
              <a:effectLst/>
              <a:latin typeface="Times New Roman" panose="02020603050405020304" pitchFamily="18" charset="0"/>
              <a:cs typeface="Times New Roman" panose="02020603050405020304" pitchFamily="18" charset="0"/>
            </a:rPr>
            <a:t>Graph 2: Observed wage differences from the grand mean, and years of formal education by occupational classification</a:t>
          </a:r>
          <a:endParaRPr lang="sq-AL" sz="1400" dirty="0">
            <a:effectLst/>
            <a:latin typeface="Times New Roman" panose="02020603050405020304" pitchFamily="18" charset="0"/>
            <a:cs typeface="Times New Roman" panose="02020603050405020304" pitchFamily="18" charset="0"/>
          </a:endParaRPr>
        </a:p>
        <a:p xmlns:a="http://schemas.openxmlformats.org/drawingml/2006/main">
          <a:endParaRPr lang="sq-AL" sz="1200" dirty="0"/>
        </a:p>
      </cdr:txBody>
    </cdr:sp>
  </cdr:relSizeAnchor>
  <cdr:relSizeAnchor xmlns:cdr="http://schemas.openxmlformats.org/drawingml/2006/chartDrawing">
    <cdr:from>
      <cdr:x>0</cdr:x>
      <cdr:y>0.93689</cdr:y>
    </cdr:from>
    <cdr:to>
      <cdr:x>0.58457</cdr:x>
      <cdr:y>0.98433</cdr:y>
    </cdr:to>
    <cdr:sp macro="" textlink="">
      <cdr:nvSpPr>
        <cdr:cNvPr id="3" name="TextBox 1"/>
        <cdr:cNvSpPr txBox="1"/>
      </cdr:nvSpPr>
      <cdr:spPr>
        <a:xfrm xmlns:a="http://schemas.openxmlformats.org/drawingml/2006/main">
          <a:off x="0" y="3417849"/>
          <a:ext cx="2767325" cy="17307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050" dirty="0">
              <a:latin typeface="Times New Roman" panose="02020603050405020304" pitchFamily="18" charset="0"/>
              <a:cs typeface="Times New Roman" panose="02020603050405020304" pitchFamily="18" charset="0"/>
            </a:rPr>
            <a:t>Source: </a:t>
          </a:r>
          <a:r>
            <a:rPr lang="en-GB" sz="1050" b="0" i="0" cap="none" baseline="0" dirty="0">
              <a:effectLst/>
              <a:latin typeface="Times New Roman" panose="02020603050405020304" pitchFamily="18" charset="0"/>
              <a:ea typeface="+mn-ea"/>
              <a:cs typeface="Times New Roman" panose="02020603050405020304" pitchFamily="18" charset="0"/>
            </a:rPr>
            <a:t>LSMS micro data, 2002-2012</a:t>
          </a:r>
          <a:endParaRPr lang="sq-AL" sz="1050" cap="none" dirty="0">
            <a:effectLst/>
            <a:latin typeface="Times New Roman" panose="02020603050405020304" pitchFamily="18" charset="0"/>
            <a:cs typeface="Times New Roman" panose="02020603050405020304" pitchFamily="18" charset="0"/>
          </a:endParaRPr>
        </a:p>
        <a:p xmlns:a="http://schemas.openxmlformats.org/drawingml/2006/main">
          <a:endParaRPr lang="sq-AL" sz="160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0.08451</cdr:x>
      <cdr:y>0.40992</cdr:y>
    </cdr:from>
    <cdr:to>
      <cdr:x>0.87324</cdr:x>
      <cdr:y>0.40992</cdr:y>
    </cdr:to>
    <cdr:cxnSp macro="">
      <cdr:nvCxnSpPr>
        <cdr:cNvPr id="5" name="Straight Connector 4">
          <a:extLst xmlns:a="http://schemas.openxmlformats.org/drawingml/2006/main">
            <a:ext uri="{FF2B5EF4-FFF2-40B4-BE49-F238E27FC236}">
              <a16:creationId xmlns:a16="http://schemas.microsoft.com/office/drawing/2014/main" xmlns="" id="{37614CD7-72A5-4761-99D7-D0B04DEE99F7}"/>
            </a:ext>
          </a:extLst>
        </cdr:cNvPr>
        <cdr:cNvCxnSpPr/>
      </cdr:nvCxnSpPr>
      <cdr:spPr>
        <a:xfrm xmlns:a="http://schemas.openxmlformats.org/drawingml/2006/main">
          <a:off x="400051" y="1495426"/>
          <a:ext cx="3733800" cy="0"/>
        </a:xfrm>
        <a:prstGeom xmlns:a="http://schemas.openxmlformats.org/drawingml/2006/main" prst="line">
          <a:avLst/>
        </a:prstGeom>
        <a:ln xmlns:a="http://schemas.openxmlformats.org/drawingml/2006/main" w="15875">
          <a:solidFill>
            <a:schemeClr val="bg1">
              <a:lumMod val="50000"/>
            </a:schemeClr>
          </a:solidFill>
          <a:prstDash val="dash"/>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0.08853</cdr:x>
      <cdr:y>0.34987</cdr:y>
    </cdr:from>
    <cdr:to>
      <cdr:x>0.12072</cdr:x>
      <cdr:y>0.39687</cdr:y>
    </cdr:to>
    <cdr:cxnSp macro="">
      <cdr:nvCxnSpPr>
        <cdr:cNvPr id="7" name="Straight Arrow Connector 6">
          <a:extLst xmlns:a="http://schemas.openxmlformats.org/drawingml/2006/main">
            <a:ext uri="{FF2B5EF4-FFF2-40B4-BE49-F238E27FC236}">
              <a16:creationId xmlns:a16="http://schemas.microsoft.com/office/drawing/2014/main" xmlns="" id="{7921456D-BCDE-4830-901B-B218B88F2026}"/>
            </a:ext>
          </a:extLst>
        </cdr:cNvPr>
        <cdr:cNvCxnSpPr/>
      </cdr:nvCxnSpPr>
      <cdr:spPr>
        <a:xfrm xmlns:a="http://schemas.openxmlformats.org/drawingml/2006/main" flipH="1">
          <a:off x="419094" y="1276350"/>
          <a:ext cx="152406" cy="171458"/>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0.0892</cdr:x>
      <cdr:y>0.25848</cdr:y>
    </cdr:from>
    <cdr:to>
      <cdr:x>0.2334</cdr:x>
      <cdr:y>0.37859</cdr:y>
    </cdr:to>
    <cdr:sp macro="" textlink="">
      <cdr:nvSpPr>
        <cdr:cNvPr id="9" name="Text Box 1"/>
        <cdr:cNvSpPr txBox="1"/>
      </cdr:nvSpPr>
      <cdr:spPr>
        <a:xfrm xmlns:a="http://schemas.openxmlformats.org/drawingml/2006/main">
          <a:off x="422260" y="942972"/>
          <a:ext cx="682632" cy="43817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900">
              <a:latin typeface="Times New Roman" panose="02020603050405020304" pitchFamily="18" charset="0"/>
              <a:cs typeface="Times New Roman" panose="02020603050405020304" pitchFamily="18" charset="0"/>
            </a:rPr>
            <a:t>Weighted grand </a:t>
          </a:r>
        </a:p>
        <a:p xmlns:a="http://schemas.openxmlformats.org/drawingml/2006/main">
          <a:r>
            <a:rPr lang="en-GB" sz="900">
              <a:latin typeface="Times New Roman" panose="02020603050405020304" pitchFamily="18" charset="0"/>
              <a:cs typeface="Times New Roman" panose="02020603050405020304" pitchFamily="18" charset="0"/>
            </a:rPr>
            <a:t>mean of wage</a:t>
          </a:r>
          <a:endParaRPr lang="sq-AL" sz="900">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0.93884</cdr:y>
    </cdr:from>
    <cdr:to>
      <cdr:x>0.43958</cdr:x>
      <cdr:y>1</cdr:y>
    </cdr:to>
    <cdr:sp macro="" textlink="">
      <cdr:nvSpPr>
        <cdr:cNvPr id="2" name="Text Box 1"/>
        <cdr:cNvSpPr txBox="1"/>
      </cdr:nvSpPr>
      <cdr:spPr>
        <a:xfrm xmlns:a="http://schemas.openxmlformats.org/drawingml/2006/main">
          <a:off x="0" y="3897938"/>
          <a:ext cx="4029828" cy="2539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050" dirty="0">
              <a:latin typeface="Times New Roman" panose="02020603050405020304" pitchFamily="18" charset="0"/>
              <a:cs typeface="Times New Roman" panose="02020603050405020304" pitchFamily="18" charset="0"/>
            </a:rPr>
            <a:t>Source: LSMS micro data, 2002-2012</a:t>
          </a:r>
          <a:endParaRPr lang="sq-AL" sz="105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0.00062</cdr:x>
      <cdr:y>0</cdr:y>
    </cdr:from>
    <cdr:to>
      <cdr:x>0.9573</cdr:x>
      <cdr:y>0.2101</cdr:y>
    </cdr:to>
    <cdr:sp macro="" textlink="">
      <cdr:nvSpPr>
        <cdr:cNvPr id="6" name="TextBox 3"/>
        <cdr:cNvSpPr txBox="1"/>
      </cdr:nvSpPr>
      <cdr:spPr>
        <a:xfrm xmlns:a="http://schemas.openxmlformats.org/drawingml/2006/main">
          <a:off x="3175" y="0"/>
          <a:ext cx="4929828" cy="44527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800" dirty="0">
              <a:latin typeface="Times New Roman" panose="02020603050405020304" pitchFamily="18" charset="0"/>
              <a:cs typeface="Times New Roman" panose="02020603050405020304" pitchFamily="18" charset="0"/>
            </a:rPr>
            <a:t>Graph 3: </a:t>
          </a:r>
          <a:r>
            <a:rPr lang="en-GB" sz="1800" b="0" i="0" cap="all" baseline="0" dirty="0">
              <a:effectLst/>
              <a:latin typeface="Times New Roman" panose="02020603050405020304" pitchFamily="18" charset="0"/>
              <a:cs typeface="Times New Roman" panose="02020603050405020304" pitchFamily="18" charset="0"/>
            </a:rPr>
            <a:t>E</a:t>
          </a:r>
          <a:r>
            <a:rPr lang="en-GB" sz="1800" b="0" i="0" cap="none" baseline="0" dirty="0">
              <a:effectLst/>
              <a:latin typeface="Times New Roman" panose="02020603050405020304" pitchFamily="18" charset="0"/>
              <a:cs typeface="Times New Roman" panose="02020603050405020304" pitchFamily="18" charset="0"/>
            </a:rPr>
            <a:t>ffect of public sector employment on monthly wage, 2002-2012</a:t>
          </a:r>
        </a:p>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800" b="0" i="0" cap="none" baseline="0" dirty="0">
              <a:effectLst/>
              <a:latin typeface="Times New Roman" panose="02020603050405020304" pitchFamily="18" charset="0"/>
              <a:cs typeface="Times New Roman" panose="02020603050405020304" pitchFamily="18" charset="0"/>
            </a:rPr>
            <a:t>	  	     (comparison to private sector wage level)</a:t>
          </a:r>
          <a:endParaRPr lang="sq-AL" sz="1800" dirty="0">
            <a:effectLst/>
            <a:latin typeface="Times New Roman" panose="02020603050405020304" pitchFamily="18" charset="0"/>
            <a:cs typeface="Times New Roman" panose="02020603050405020304" pitchFamily="18" charset="0"/>
          </a:endParaRPr>
        </a:p>
        <a:p xmlns:a="http://schemas.openxmlformats.org/drawingml/2006/main">
          <a:endParaRPr lang="sq-AL" sz="1200" dirty="0">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0.00857</cdr:x>
      <cdr:y>0.01852</cdr:y>
    </cdr:from>
    <cdr:to>
      <cdr:x>0.97588</cdr:x>
      <cdr:y>0.1456</cdr:y>
    </cdr:to>
    <cdr:sp macro="" textlink="">
      <cdr:nvSpPr>
        <cdr:cNvPr id="3" name="TextBox 1"/>
        <cdr:cNvSpPr txBox="1"/>
      </cdr:nvSpPr>
      <cdr:spPr>
        <a:xfrm xmlns:a="http://schemas.openxmlformats.org/drawingml/2006/main">
          <a:off x="49114" y="58660"/>
          <a:ext cx="5543532" cy="40251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216000" defTabSz="914400" rtl="0" eaLnBrk="1" fontAlgn="auto" latinLnBrk="0" hangingPunct="1">
            <a:lnSpc>
              <a:spcPct val="100000"/>
            </a:lnSpc>
            <a:spcBef>
              <a:spcPts val="0"/>
            </a:spcBef>
            <a:spcAft>
              <a:spcPts val="0"/>
            </a:spcAft>
            <a:buClrTx/>
            <a:buSzTx/>
            <a:buFontTx/>
            <a:buNone/>
            <a:tabLst>
              <a:tab pos="750888" algn="l"/>
            </a:tabLst>
            <a:defRPr/>
          </a:pPr>
          <a:r>
            <a:rPr lang="en-GB" sz="1600" dirty="0">
              <a:latin typeface="Times New Roman" panose="02020603050405020304" pitchFamily="18" charset="0"/>
              <a:cs typeface="Times New Roman" panose="02020603050405020304" pitchFamily="18" charset="0"/>
            </a:rPr>
            <a:t>Graph 4: </a:t>
          </a:r>
          <a:r>
            <a:rPr lang="en-GB" sz="1600" b="0" i="0" cap="all" baseline="0" dirty="0">
              <a:effectLst/>
              <a:latin typeface="Times New Roman" panose="02020603050405020304" pitchFamily="18" charset="0"/>
              <a:ea typeface="+mn-ea"/>
              <a:cs typeface="Times New Roman" panose="02020603050405020304" pitchFamily="18" charset="0"/>
            </a:rPr>
            <a:t>A</a:t>
          </a:r>
          <a:r>
            <a:rPr lang="en-GB" sz="1600" b="0" i="0" cap="none" baseline="0" dirty="0">
              <a:effectLst/>
              <a:latin typeface="Times New Roman" panose="02020603050405020304" pitchFamily="18" charset="0"/>
              <a:ea typeface="+mn-ea"/>
              <a:cs typeface="Times New Roman" panose="02020603050405020304" pitchFamily="18" charset="0"/>
            </a:rPr>
            <a:t>verage wage tendencies for formal education credentials categories </a:t>
          </a:r>
          <a:r>
            <a:rPr lang="en-GB" sz="1600" b="0" i="0" cap="none" baseline="0" dirty="0" smtClean="0">
              <a:effectLst/>
              <a:latin typeface="Times New Roman" panose="02020603050405020304" pitchFamily="18" charset="0"/>
              <a:ea typeface="+mn-ea"/>
              <a:cs typeface="Times New Roman" panose="02020603050405020304" pitchFamily="18" charset="0"/>
            </a:rPr>
            <a:t>.  	during 2002-2012</a:t>
          </a:r>
          <a:endParaRPr lang="sq-AL" sz="1600" dirty="0">
            <a:effectLst/>
            <a:latin typeface="Times New Roman" panose="02020603050405020304" pitchFamily="18" charset="0"/>
            <a:cs typeface="Times New Roman" panose="02020603050405020304" pitchFamily="18" charset="0"/>
          </a:endParaRPr>
        </a:p>
        <a:p xmlns:a="http://schemas.openxmlformats.org/drawingml/2006/main">
          <a:endParaRPr lang="sq-AL" sz="160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0.05105</cdr:x>
      <cdr:y>0.56522</cdr:y>
    </cdr:from>
    <cdr:to>
      <cdr:x>0.99099</cdr:x>
      <cdr:y>0.56522</cdr:y>
    </cdr:to>
    <cdr:cxnSp macro="">
      <cdr:nvCxnSpPr>
        <cdr:cNvPr id="5" name="Straight Connector 4">
          <a:extLst xmlns:a="http://schemas.openxmlformats.org/drawingml/2006/main">
            <a:ext uri="{FF2B5EF4-FFF2-40B4-BE49-F238E27FC236}">
              <a16:creationId xmlns:a16="http://schemas.microsoft.com/office/drawing/2014/main" xmlns="" id="{A515A5ED-4D6D-4490-BC32-FAF2154352FC}"/>
            </a:ext>
          </a:extLst>
        </cdr:cNvPr>
        <cdr:cNvCxnSpPr/>
      </cdr:nvCxnSpPr>
      <cdr:spPr>
        <a:xfrm xmlns:a="http://schemas.openxmlformats.org/drawingml/2006/main">
          <a:off x="323850" y="1981200"/>
          <a:ext cx="5962650"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0.07357</cdr:x>
      <cdr:y>0.45126</cdr:y>
    </cdr:from>
    <cdr:to>
      <cdr:x>0.15617</cdr:x>
      <cdr:y>0.55707</cdr:y>
    </cdr:to>
    <cdr:cxnSp macro="">
      <cdr:nvCxnSpPr>
        <cdr:cNvPr id="8" name="Straight Arrow Connector 7">
          <a:extLst xmlns:a="http://schemas.openxmlformats.org/drawingml/2006/main">
            <a:ext uri="{FF2B5EF4-FFF2-40B4-BE49-F238E27FC236}">
              <a16:creationId xmlns:a16="http://schemas.microsoft.com/office/drawing/2014/main" xmlns="" id="{5079E22D-E365-4223-BDDE-3AF31DE616A5}"/>
            </a:ext>
          </a:extLst>
        </cdr:cNvPr>
        <cdr:cNvCxnSpPr/>
      </cdr:nvCxnSpPr>
      <cdr:spPr>
        <a:xfrm xmlns:a="http://schemas.openxmlformats.org/drawingml/2006/main" flipH="1">
          <a:off x="466725" y="1581745"/>
          <a:ext cx="523948" cy="370880"/>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0.14764</cdr:x>
      <cdr:y>0.40411</cdr:y>
    </cdr:from>
    <cdr:to>
      <cdr:x>0.51938</cdr:x>
      <cdr:y>0.45681</cdr:y>
    </cdr:to>
    <cdr:sp macro="" textlink="">
      <cdr:nvSpPr>
        <cdr:cNvPr id="9" name="Text Box 2"/>
        <cdr:cNvSpPr txBox="1"/>
      </cdr:nvSpPr>
      <cdr:spPr>
        <a:xfrm xmlns:a="http://schemas.openxmlformats.org/drawingml/2006/main">
          <a:off x="1022600" y="1590784"/>
          <a:ext cx="2574796" cy="20743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050" dirty="0">
              <a:latin typeface="Times New Roman" panose="02020603050405020304" pitchFamily="18" charset="0"/>
              <a:cs typeface="Times New Roman" panose="02020603050405020304" pitchFamily="18" charset="0"/>
            </a:rPr>
            <a:t>Respective year's weighted grand mean</a:t>
          </a:r>
          <a:endParaRPr lang="sq-AL" sz="105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cdr:x>
      <cdr:y>0.93203</cdr:y>
    </cdr:from>
    <cdr:to>
      <cdr:x>0.47733</cdr:x>
      <cdr:y>0.98336</cdr:y>
    </cdr:to>
    <cdr:sp macro="" textlink="">
      <cdr:nvSpPr>
        <cdr:cNvPr id="13" name="TextBox 1"/>
        <cdr:cNvSpPr txBox="1"/>
      </cdr:nvSpPr>
      <cdr:spPr>
        <a:xfrm xmlns:a="http://schemas.openxmlformats.org/drawingml/2006/main">
          <a:off x="0" y="3266965"/>
          <a:ext cx="3028022" cy="17991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100" dirty="0">
              <a:latin typeface="Times New Roman" panose="02020603050405020304" pitchFamily="18" charset="0"/>
              <a:cs typeface="Times New Roman" panose="02020603050405020304" pitchFamily="18" charset="0"/>
            </a:rPr>
            <a:t>Source: </a:t>
          </a:r>
          <a:r>
            <a:rPr lang="en-GB" sz="1100" b="0" i="0" cap="none" baseline="0" dirty="0">
              <a:effectLst/>
              <a:latin typeface="Times New Roman" panose="02020603050405020304" pitchFamily="18" charset="0"/>
              <a:ea typeface="+mn-ea"/>
              <a:cs typeface="Times New Roman" panose="02020603050405020304" pitchFamily="18" charset="0"/>
            </a:rPr>
            <a:t>LSMS micro data, 2002-2012</a:t>
          </a:r>
          <a:endParaRPr lang="sq-AL" sz="1100" cap="none" dirty="0">
            <a:effectLst/>
            <a:latin typeface="Times New Roman" panose="02020603050405020304" pitchFamily="18" charset="0"/>
            <a:cs typeface="Times New Roman" panose="02020603050405020304" pitchFamily="18" charset="0"/>
          </a:endParaRPr>
        </a:p>
        <a:p xmlns:a="http://schemas.openxmlformats.org/drawingml/2006/main">
          <a:endParaRPr lang="sq-AL" sz="1800" dirty="0">
            <a:latin typeface="Times New Roman" panose="02020603050405020304" pitchFamily="18" charset="0"/>
            <a:cs typeface="Times New Roman" panose="02020603050405020304"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0.06902</cdr:x>
      <cdr:y>0.34916</cdr:y>
    </cdr:from>
    <cdr:to>
      <cdr:x>1</cdr:x>
      <cdr:y>0.44072</cdr:y>
    </cdr:to>
    <cdr:sp macro="" textlink="">
      <cdr:nvSpPr>
        <cdr:cNvPr id="2" name="TextBox 1"/>
        <cdr:cNvSpPr txBox="1"/>
      </cdr:nvSpPr>
      <cdr:spPr>
        <a:xfrm xmlns:a="http://schemas.openxmlformats.org/drawingml/2006/main">
          <a:off x="613690" y="1499395"/>
          <a:ext cx="8278362" cy="3931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100" dirty="0">
              <a:latin typeface="Times New Roman" panose="02020603050405020304" pitchFamily="18" charset="0"/>
              <a:cs typeface="Times New Roman" panose="02020603050405020304" pitchFamily="18" charset="0"/>
            </a:rPr>
            <a:t>Grand mean</a:t>
          </a:r>
          <a:r>
            <a:rPr lang="en-GB" sz="1100" b="1" dirty="0">
              <a:latin typeface="Times New Roman" panose="02020603050405020304" pitchFamily="18" charset="0"/>
              <a:cs typeface="Times New Roman" panose="02020603050405020304" pitchFamily="18" charset="0"/>
            </a:rPr>
            <a:t>-        ------------------------------------------------------------------------------------------------------------------------------------------------------</a:t>
          </a:r>
          <a:endParaRPr lang="sq-AL" sz="1100" b="1"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0.0024</cdr:x>
      <cdr:y>0.00195</cdr:y>
    </cdr:from>
    <cdr:to>
      <cdr:x>0.99989</cdr:x>
      <cdr:y>0.08907</cdr:y>
    </cdr:to>
    <cdr:sp macro="" textlink="">
      <cdr:nvSpPr>
        <cdr:cNvPr id="4" name="TextBox 3"/>
        <cdr:cNvSpPr txBox="1"/>
      </cdr:nvSpPr>
      <cdr:spPr>
        <a:xfrm xmlns:a="http://schemas.openxmlformats.org/drawingml/2006/main">
          <a:off x="21341" y="8374"/>
          <a:ext cx="8869733" cy="37410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800" dirty="0">
              <a:latin typeface="Times New Roman" panose="02020603050405020304" pitchFamily="18" charset="0"/>
              <a:cs typeface="Times New Roman" panose="02020603050405020304" pitchFamily="18" charset="0"/>
            </a:rPr>
            <a:t>Graph 5: </a:t>
          </a:r>
          <a:r>
            <a:rPr lang="en-GB" sz="1800" b="0" i="0" cap="all" baseline="0" dirty="0">
              <a:effectLst/>
              <a:latin typeface="Times New Roman" panose="02020603050405020304" pitchFamily="18" charset="0"/>
              <a:ea typeface="+mn-ea"/>
              <a:cs typeface="Times New Roman" panose="02020603050405020304" pitchFamily="18" charset="0"/>
            </a:rPr>
            <a:t>M</a:t>
          </a:r>
          <a:r>
            <a:rPr lang="en-GB" sz="1800" b="0" i="0" cap="none" baseline="0" dirty="0">
              <a:effectLst/>
              <a:latin typeface="Times New Roman" panose="02020603050405020304" pitchFamily="18" charset="0"/>
              <a:ea typeface="+mn-ea"/>
              <a:cs typeface="Times New Roman" panose="02020603050405020304" pitchFamily="18" charset="0"/>
            </a:rPr>
            <a:t>onthly wage differentials by occupational classification and sector, 2002-2012</a:t>
          </a:r>
          <a:endParaRPr lang="sq-AL" sz="1800" dirty="0">
            <a:effectLst/>
            <a:latin typeface="Times New Roman" panose="02020603050405020304" pitchFamily="18" charset="0"/>
            <a:cs typeface="Times New Roman" panose="02020603050405020304" pitchFamily="18" charset="0"/>
          </a:endParaRPr>
        </a:p>
        <a:p xmlns:a="http://schemas.openxmlformats.org/drawingml/2006/main">
          <a:endParaRPr lang="sq-AL" sz="180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cdr:x>
      <cdr:y>0.94361</cdr:y>
    </cdr:from>
    <cdr:to>
      <cdr:x>0.48288</cdr:x>
      <cdr:y>1</cdr:y>
    </cdr:to>
    <cdr:sp macro="" textlink="">
      <cdr:nvSpPr>
        <cdr:cNvPr id="9" name="TextBox 1"/>
        <cdr:cNvSpPr txBox="1"/>
      </cdr:nvSpPr>
      <cdr:spPr>
        <a:xfrm xmlns:a="http://schemas.openxmlformats.org/drawingml/2006/main">
          <a:off x="-1407616" y="4052093"/>
          <a:ext cx="4293794" cy="2421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050" dirty="0">
              <a:latin typeface="Times New Roman" panose="02020603050405020304" pitchFamily="18" charset="0"/>
              <a:cs typeface="Times New Roman" panose="02020603050405020304" pitchFamily="18" charset="0"/>
            </a:rPr>
            <a:t>Source: </a:t>
          </a:r>
          <a:r>
            <a:rPr lang="en-GB" sz="1050" b="0" i="0" cap="none" baseline="0" dirty="0">
              <a:effectLst/>
              <a:latin typeface="Times New Roman" panose="02020603050405020304" pitchFamily="18" charset="0"/>
              <a:ea typeface="+mn-ea"/>
              <a:cs typeface="Times New Roman" panose="02020603050405020304" pitchFamily="18" charset="0"/>
            </a:rPr>
            <a:t>LSMS micro data, 2002-2012</a:t>
          </a:r>
          <a:endParaRPr lang="sq-AL" sz="1050" cap="none" dirty="0">
            <a:effectLst/>
            <a:latin typeface="Times New Roman" panose="02020603050405020304" pitchFamily="18" charset="0"/>
            <a:cs typeface="Times New Roman" panose="02020603050405020304" pitchFamily="18" charset="0"/>
          </a:endParaRPr>
        </a:p>
        <a:p xmlns:a="http://schemas.openxmlformats.org/drawingml/2006/main">
          <a:endParaRPr lang="sq-AL" sz="1600" dirty="0">
            <a:latin typeface="Times New Roman" panose="02020603050405020304" pitchFamily="18" charset="0"/>
            <a:cs typeface="Times New Roman" panose="02020603050405020304"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cdr:x>
      <cdr:y>0</cdr:y>
    </cdr:from>
    <cdr:to>
      <cdr:x>1</cdr:x>
      <cdr:y>0.10769</cdr:y>
    </cdr:to>
    <cdr:sp macro="" textlink="">
      <cdr:nvSpPr>
        <cdr:cNvPr id="3" name="TextBox 1"/>
        <cdr:cNvSpPr txBox="1"/>
      </cdr:nvSpPr>
      <cdr:spPr>
        <a:xfrm xmlns:a="http://schemas.openxmlformats.org/drawingml/2006/main">
          <a:off x="0" y="0"/>
          <a:ext cx="5762625" cy="31079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700" dirty="0">
              <a:latin typeface="Times New Roman" panose="02020603050405020304" pitchFamily="18" charset="0"/>
              <a:cs typeface="Times New Roman" panose="02020603050405020304" pitchFamily="18" charset="0"/>
            </a:rPr>
            <a:t>Graph 6: </a:t>
          </a:r>
          <a:r>
            <a:rPr lang="en-GB" sz="1700" b="0" i="0" cap="all" baseline="0" dirty="0">
              <a:effectLst/>
              <a:latin typeface="Times New Roman" panose="02020603050405020304" pitchFamily="18" charset="0"/>
              <a:ea typeface="+mn-ea"/>
              <a:cs typeface="Times New Roman" panose="02020603050405020304" pitchFamily="18" charset="0"/>
            </a:rPr>
            <a:t>A</a:t>
          </a:r>
          <a:r>
            <a:rPr lang="en-GB" sz="1700" b="0" i="0" cap="none" baseline="0" dirty="0">
              <a:effectLst/>
              <a:latin typeface="Times New Roman" panose="02020603050405020304" pitchFamily="18" charset="0"/>
              <a:ea typeface="+mn-ea"/>
              <a:cs typeface="Times New Roman" panose="02020603050405020304" pitchFamily="18" charset="0"/>
            </a:rPr>
            <a:t>verage wage tendencies for occupational </a:t>
          </a:r>
          <a:r>
            <a:rPr lang="en-GB" sz="1700" b="0" i="0" cap="none" baseline="0" dirty="0" smtClean="0">
              <a:effectLst/>
              <a:latin typeface="Times New Roman" panose="02020603050405020304" pitchFamily="18" charset="0"/>
              <a:ea typeface="+mn-ea"/>
              <a:cs typeface="Times New Roman" panose="02020603050405020304" pitchFamily="18" charset="0"/>
            </a:rPr>
            <a:t>classifications </a:t>
          </a:r>
          <a:r>
            <a:rPr lang="en-GB" sz="1700" b="0" i="0" cap="none" baseline="0" dirty="0">
              <a:effectLst/>
              <a:latin typeface="Times New Roman" panose="02020603050405020304" pitchFamily="18" charset="0"/>
              <a:ea typeface="+mn-ea"/>
              <a:cs typeface="Times New Roman" panose="02020603050405020304" pitchFamily="18" charset="0"/>
            </a:rPr>
            <a:t>during 2002-2012</a:t>
          </a:r>
          <a:endParaRPr lang="sq-AL" sz="1700" dirty="0">
            <a:effectLst/>
            <a:latin typeface="Times New Roman" panose="02020603050405020304" pitchFamily="18" charset="0"/>
            <a:cs typeface="Times New Roman" panose="02020603050405020304" pitchFamily="18" charset="0"/>
          </a:endParaRPr>
        </a:p>
        <a:p xmlns:a="http://schemas.openxmlformats.org/drawingml/2006/main">
          <a:endParaRPr lang="sq-AL" sz="1700" dirty="0">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cdr:x>
      <cdr:y>0.93179</cdr:y>
    </cdr:from>
    <cdr:to>
      <cdr:x>0.52837</cdr:x>
      <cdr:y>0.9945</cdr:y>
    </cdr:to>
    <cdr:sp macro="" textlink="">
      <cdr:nvSpPr>
        <cdr:cNvPr id="4" name="TextBox 1"/>
        <cdr:cNvSpPr txBox="1"/>
      </cdr:nvSpPr>
      <cdr:spPr>
        <a:xfrm xmlns:a="http://schemas.openxmlformats.org/drawingml/2006/main">
          <a:off x="0" y="2689225"/>
          <a:ext cx="3044824" cy="18097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en-GB" sz="1100" dirty="0">
              <a:latin typeface="Times New Roman" panose="02020603050405020304" pitchFamily="18" charset="0"/>
              <a:cs typeface="Times New Roman" panose="02020603050405020304" pitchFamily="18" charset="0"/>
            </a:rPr>
            <a:t>Source: </a:t>
          </a:r>
          <a:r>
            <a:rPr lang="en-GB" sz="1100" b="0" i="0" cap="none" baseline="0" dirty="0">
              <a:effectLst/>
              <a:latin typeface="Times New Roman" panose="02020603050405020304" pitchFamily="18" charset="0"/>
              <a:ea typeface="+mn-ea"/>
              <a:cs typeface="Times New Roman" panose="02020603050405020304" pitchFamily="18" charset="0"/>
            </a:rPr>
            <a:t>LSMS micro data, 2002-2012</a:t>
          </a:r>
          <a:endParaRPr lang="sq-AL" sz="1100" cap="none" dirty="0">
            <a:effectLst/>
            <a:latin typeface="Times New Roman" panose="02020603050405020304" pitchFamily="18" charset="0"/>
            <a:cs typeface="Times New Roman" panose="02020603050405020304" pitchFamily="18" charset="0"/>
          </a:endParaRPr>
        </a:p>
        <a:p xmlns:a="http://schemas.openxmlformats.org/drawingml/2006/main">
          <a:endParaRPr lang="sq-AL" sz="1800" dirty="0">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3277" cy="497020"/>
          </a:xfrm>
          <a:prstGeom prst="rect">
            <a:avLst/>
          </a:prstGeom>
        </p:spPr>
        <p:txBody>
          <a:bodyPr vert="horz" lIns="91440" tIns="45720" rIns="91440" bIns="45720" rtlCol="0"/>
          <a:lstStyle>
            <a:lvl1pPr algn="l">
              <a:defRPr sz="1200"/>
            </a:lvl1pPr>
          </a:lstStyle>
          <a:p>
            <a:endParaRPr lang="sq-AL"/>
          </a:p>
        </p:txBody>
      </p:sp>
      <p:sp>
        <p:nvSpPr>
          <p:cNvPr id="3" name="Date Placeholder 2"/>
          <p:cNvSpPr>
            <a:spLocks noGrp="1"/>
          </p:cNvSpPr>
          <p:nvPr>
            <p:ph type="dt" idx="1"/>
          </p:nvPr>
        </p:nvSpPr>
        <p:spPr>
          <a:xfrm>
            <a:off x="3834257" y="0"/>
            <a:ext cx="2933277" cy="497020"/>
          </a:xfrm>
          <a:prstGeom prst="rect">
            <a:avLst/>
          </a:prstGeom>
        </p:spPr>
        <p:txBody>
          <a:bodyPr vert="horz" lIns="91440" tIns="45720" rIns="91440" bIns="45720" rtlCol="0"/>
          <a:lstStyle>
            <a:lvl1pPr algn="r">
              <a:defRPr sz="1200"/>
            </a:lvl1pPr>
          </a:lstStyle>
          <a:p>
            <a:fld id="{EE9BDD60-8006-4432-AA41-1556100A522C}" type="datetimeFigureOut">
              <a:rPr lang="sq-AL" smtClean="0"/>
              <a:t>26.11.2018</a:t>
            </a:fld>
            <a:endParaRPr lang="sq-AL"/>
          </a:p>
        </p:txBody>
      </p:sp>
      <p:sp>
        <p:nvSpPr>
          <p:cNvPr id="4" name="Slide Image Placeholder 3"/>
          <p:cNvSpPr>
            <a:spLocks noGrp="1" noRot="1" noChangeAspect="1"/>
          </p:cNvSpPr>
          <p:nvPr>
            <p:ph type="sldImg" idx="2"/>
          </p:nvPr>
        </p:nvSpPr>
        <p:spPr>
          <a:xfrm>
            <a:off x="412750" y="1238250"/>
            <a:ext cx="5943600" cy="3343275"/>
          </a:xfrm>
          <a:prstGeom prst="rect">
            <a:avLst/>
          </a:prstGeom>
          <a:noFill/>
          <a:ln w="12700">
            <a:solidFill>
              <a:prstClr val="black"/>
            </a:solidFill>
          </a:ln>
        </p:spPr>
        <p:txBody>
          <a:bodyPr vert="horz" lIns="91440" tIns="45720" rIns="91440" bIns="45720" rtlCol="0" anchor="ctr"/>
          <a:lstStyle/>
          <a:p>
            <a:endParaRPr lang="sq-AL"/>
          </a:p>
        </p:txBody>
      </p:sp>
      <p:sp>
        <p:nvSpPr>
          <p:cNvPr id="5" name="Notes Placeholder 4"/>
          <p:cNvSpPr>
            <a:spLocks noGrp="1"/>
          </p:cNvSpPr>
          <p:nvPr>
            <p:ph type="body" sz="quarter" idx="3"/>
          </p:nvPr>
        </p:nvSpPr>
        <p:spPr>
          <a:xfrm>
            <a:off x="676910" y="4767262"/>
            <a:ext cx="5415280" cy="39004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q-AL"/>
          </a:p>
        </p:txBody>
      </p:sp>
      <p:sp>
        <p:nvSpPr>
          <p:cNvPr id="6" name="Footer Placeholder 5"/>
          <p:cNvSpPr>
            <a:spLocks noGrp="1"/>
          </p:cNvSpPr>
          <p:nvPr>
            <p:ph type="ftr" sz="quarter" idx="4"/>
          </p:nvPr>
        </p:nvSpPr>
        <p:spPr>
          <a:xfrm>
            <a:off x="0" y="9408981"/>
            <a:ext cx="2933277" cy="497019"/>
          </a:xfrm>
          <a:prstGeom prst="rect">
            <a:avLst/>
          </a:prstGeom>
        </p:spPr>
        <p:txBody>
          <a:bodyPr vert="horz" lIns="91440" tIns="45720" rIns="91440" bIns="45720" rtlCol="0" anchor="b"/>
          <a:lstStyle>
            <a:lvl1pPr algn="l">
              <a:defRPr sz="1200"/>
            </a:lvl1pPr>
          </a:lstStyle>
          <a:p>
            <a:endParaRPr lang="sq-AL"/>
          </a:p>
        </p:txBody>
      </p:sp>
      <p:sp>
        <p:nvSpPr>
          <p:cNvPr id="7" name="Slide Number Placeholder 6"/>
          <p:cNvSpPr>
            <a:spLocks noGrp="1"/>
          </p:cNvSpPr>
          <p:nvPr>
            <p:ph type="sldNum" sz="quarter" idx="5"/>
          </p:nvPr>
        </p:nvSpPr>
        <p:spPr>
          <a:xfrm>
            <a:off x="3834257" y="9408981"/>
            <a:ext cx="2933277" cy="497019"/>
          </a:xfrm>
          <a:prstGeom prst="rect">
            <a:avLst/>
          </a:prstGeom>
        </p:spPr>
        <p:txBody>
          <a:bodyPr vert="horz" lIns="91440" tIns="45720" rIns="91440" bIns="45720" rtlCol="0" anchor="b"/>
          <a:lstStyle>
            <a:lvl1pPr algn="r">
              <a:defRPr sz="1200"/>
            </a:lvl1pPr>
          </a:lstStyle>
          <a:p>
            <a:fld id="{D4541D0A-6E79-4828-8820-1C703727E29A}" type="slidenum">
              <a:rPr lang="sq-AL" smtClean="0"/>
              <a:t>‹#›</a:t>
            </a:fld>
            <a:endParaRPr lang="sq-AL"/>
          </a:p>
        </p:txBody>
      </p:sp>
    </p:spTree>
    <p:extLst>
      <p:ext uri="{BB962C8B-B14F-4D97-AF65-F5344CB8AC3E}">
        <p14:creationId xmlns:p14="http://schemas.microsoft.com/office/powerpoint/2010/main" val="1793398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2</a:t>
            </a:fld>
            <a:endParaRPr lang="sq-AL"/>
          </a:p>
        </p:txBody>
      </p:sp>
    </p:spTree>
    <p:extLst>
      <p:ext uri="{BB962C8B-B14F-4D97-AF65-F5344CB8AC3E}">
        <p14:creationId xmlns:p14="http://schemas.microsoft.com/office/powerpoint/2010/main" val="265136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11</a:t>
            </a:fld>
            <a:endParaRPr lang="sq-AL"/>
          </a:p>
        </p:txBody>
      </p:sp>
    </p:spTree>
    <p:extLst>
      <p:ext uri="{BB962C8B-B14F-4D97-AF65-F5344CB8AC3E}">
        <p14:creationId xmlns:p14="http://schemas.microsoft.com/office/powerpoint/2010/main" val="2463308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12</a:t>
            </a:fld>
            <a:endParaRPr lang="sq-AL"/>
          </a:p>
        </p:txBody>
      </p:sp>
    </p:spTree>
    <p:extLst>
      <p:ext uri="{BB962C8B-B14F-4D97-AF65-F5344CB8AC3E}">
        <p14:creationId xmlns:p14="http://schemas.microsoft.com/office/powerpoint/2010/main" val="1525702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13</a:t>
            </a:fld>
            <a:endParaRPr lang="sq-AL"/>
          </a:p>
        </p:txBody>
      </p:sp>
    </p:spTree>
    <p:extLst>
      <p:ext uri="{BB962C8B-B14F-4D97-AF65-F5344CB8AC3E}">
        <p14:creationId xmlns:p14="http://schemas.microsoft.com/office/powerpoint/2010/main" val="71560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14</a:t>
            </a:fld>
            <a:endParaRPr lang="sq-AL"/>
          </a:p>
        </p:txBody>
      </p:sp>
    </p:spTree>
    <p:extLst>
      <p:ext uri="{BB962C8B-B14F-4D97-AF65-F5344CB8AC3E}">
        <p14:creationId xmlns:p14="http://schemas.microsoft.com/office/powerpoint/2010/main" val="4277417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15</a:t>
            </a:fld>
            <a:endParaRPr lang="sq-AL"/>
          </a:p>
        </p:txBody>
      </p:sp>
    </p:spTree>
    <p:extLst>
      <p:ext uri="{BB962C8B-B14F-4D97-AF65-F5344CB8AC3E}">
        <p14:creationId xmlns:p14="http://schemas.microsoft.com/office/powerpoint/2010/main" val="1272880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16</a:t>
            </a:fld>
            <a:endParaRPr lang="sq-AL"/>
          </a:p>
        </p:txBody>
      </p:sp>
    </p:spTree>
    <p:extLst>
      <p:ext uri="{BB962C8B-B14F-4D97-AF65-F5344CB8AC3E}">
        <p14:creationId xmlns:p14="http://schemas.microsoft.com/office/powerpoint/2010/main" val="199795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17</a:t>
            </a:fld>
            <a:endParaRPr lang="sq-AL"/>
          </a:p>
        </p:txBody>
      </p:sp>
    </p:spTree>
    <p:extLst>
      <p:ext uri="{BB962C8B-B14F-4D97-AF65-F5344CB8AC3E}">
        <p14:creationId xmlns:p14="http://schemas.microsoft.com/office/powerpoint/2010/main" val="3815887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18</a:t>
            </a:fld>
            <a:endParaRPr lang="sq-AL"/>
          </a:p>
        </p:txBody>
      </p:sp>
    </p:spTree>
    <p:extLst>
      <p:ext uri="{BB962C8B-B14F-4D97-AF65-F5344CB8AC3E}">
        <p14:creationId xmlns:p14="http://schemas.microsoft.com/office/powerpoint/2010/main" val="1868884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3</a:t>
            </a:fld>
            <a:endParaRPr lang="sq-AL"/>
          </a:p>
        </p:txBody>
      </p:sp>
    </p:spTree>
    <p:extLst>
      <p:ext uri="{BB962C8B-B14F-4D97-AF65-F5344CB8AC3E}">
        <p14:creationId xmlns:p14="http://schemas.microsoft.com/office/powerpoint/2010/main" val="2352602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4</a:t>
            </a:fld>
            <a:endParaRPr lang="sq-AL"/>
          </a:p>
        </p:txBody>
      </p:sp>
    </p:spTree>
    <p:extLst>
      <p:ext uri="{BB962C8B-B14F-4D97-AF65-F5344CB8AC3E}">
        <p14:creationId xmlns:p14="http://schemas.microsoft.com/office/powerpoint/2010/main" val="3091273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5</a:t>
            </a:fld>
            <a:endParaRPr lang="sq-AL"/>
          </a:p>
        </p:txBody>
      </p:sp>
    </p:spTree>
    <p:extLst>
      <p:ext uri="{BB962C8B-B14F-4D97-AF65-F5344CB8AC3E}">
        <p14:creationId xmlns:p14="http://schemas.microsoft.com/office/powerpoint/2010/main" val="2433580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6</a:t>
            </a:fld>
            <a:endParaRPr lang="sq-AL"/>
          </a:p>
        </p:txBody>
      </p:sp>
    </p:spTree>
    <p:extLst>
      <p:ext uri="{BB962C8B-B14F-4D97-AF65-F5344CB8AC3E}">
        <p14:creationId xmlns:p14="http://schemas.microsoft.com/office/powerpoint/2010/main" val="3539747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7</a:t>
            </a:fld>
            <a:endParaRPr lang="sq-AL"/>
          </a:p>
        </p:txBody>
      </p:sp>
    </p:spTree>
    <p:extLst>
      <p:ext uri="{BB962C8B-B14F-4D97-AF65-F5344CB8AC3E}">
        <p14:creationId xmlns:p14="http://schemas.microsoft.com/office/powerpoint/2010/main" val="3579343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8</a:t>
            </a:fld>
            <a:endParaRPr lang="sq-AL"/>
          </a:p>
        </p:txBody>
      </p:sp>
    </p:spTree>
    <p:extLst>
      <p:ext uri="{BB962C8B-B14F-4D97-AF65-F5344CB8AC3E}">
        <p14:creationId xmlns:p14="http://schemas.microsoft.com/office/powerpoint/2010/main" val="539573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9</a:t>
            </a:fld>
            <a:endParaRPr lang="sq-AL"/>
          </a:p>
        </p:txBody>
      </p:sp>
    </p:spTree>
    <p:extLst>
      <p:ext uri="{BB962C8B-B14F-4D97-AF65-F5344CB8AC3E}">
        <p14:creationId xmlns:p14="http://schemas.microsoft.com/office/powerpoint/2010/main" val="3072580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a:p>
        </p:txBody>
      </p:sp>
      <p:sp>
        <p:nvSpPr>
          <p:cNvPr id="4" name="Slide Number Placeholder 3"/>
          <p:cNvSpPr>
            <a:spLocks noGrp="1"/>
          </p:cNvSpPr>
          <p:nvPr>
            <p:ph type="sldNum" sz="quarter" idx="10"/>
          </p:nvPr>
        </p:nvSpPr>
        <p:spPr/>
        <p:txBody>
          <a:bodyPr/>
          <a:lstStyle/>
          <a:p>
            <a:fld id="{D4541D0A-6E79-4828-8820-1C703727E29A}" type="slidenum">
              <a:rPr lang="sq-AL" smtClean="0"/>
              <a:t>10</a:t>
            </a:fld>
            <a:endParaRPr lang="sq-AL"/>
          </a:p>
        </p:txBody>
      </p:sp>
    </p:spTree>
    <p:extLst>
      <p:ext uri="{BB962C8B-B14F-4D97-AF65-F5344CB8AC3E}">
        <p14:creationId xmlns:p14="http://schemas.microsoft.com/office/powerpoint/2010/main" val="3435611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9EE2638-B750-485F-BB03-48D548220D2A}" type="datetime1">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256416-3C0F-4092-856F-0457AF96A4BA}" type="datetime1">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48A924-2934-42BE-AC4A-A2080EF1B22A}" type="datetime1">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DFA475-ED34-4F91-974C-7221444F0F20}" type="datetime1">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F2B0CA-467E-4A33-A79F-DCCE2F1EC29B}" type="datetime1">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8FC832-C97E-4578-BA7B-81F16A422ECA}" type="datetime1">
              <a:rPr lang="en-US" smtClean="0"/>
              <a:t>11/26/2018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B87EDE-6947-4863-B921-793AA940A63F}" type="datetime1">
              <a:rPr lang="en-US" smtClean="0"/>
              <a:t>11/26/2018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BE2122-6A0A-4074-B821-30F698F4838D}" type="datetime1">
              <a:rPr lang="en-US" smtClean="0"/>
              <a:t>11/26/2018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3EBD9F-A175-44F2-B696-6115C7395A1D}" type="datetime1">
              <a:rPr lang="en-US" smtClean="0"/>
              <a:t>11/26/2018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7D40F6-804C-40E9-89C9-B7628012CDF2}" type="datetime1">
              <a:rPr lang="en-US" smtClean="0"/>
              <a:t>11/26/2018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D86C56-215D-4085-AA9F-055E3CAC5DDC}" type="datetime1">
              <a:rPr lang="en-US" smtClean="0"/>
              <a:t>11/26/2018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358F83-7C75-4EFF-9F09-F4F9453B130E}" type="datetime1">
              <a:rPr lang="en-US" smtClean="0"/>
              <a:t>11/26/2018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tmp"/></Relationships>
</file>

<file path=ppt/slides/_rels/slide15.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tm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74915" y="2169763"/>
            <a:ext cx="10235568" cy="2495227"/>
          </a:xfrm>
        </p:spPr>
        <p:txBody>
          <a:bodyPr>
            <a:normAutofit/>
          </a:bodyPr>
          <a:lstStyle/>
          <a:p>
            <a:r>
              <a:rPr lang="en-GB" sz="3700" dirty="0">
                <a:solidFill>
                  <a:srgbClr val="C00000"/>
                </a:solidFill>
              </a:rPr>
              <a:t>WAGE DIFFERENTIALS AS AN OUTTURN OF SECTOR OF EMPLOYMENT, FORMAL EDUCATION LEVEL AND OCCUPATIONAL CLASSIFICATION IN ALBANIA</a:t>
            </a:r>
            <a:endParaRPr lang="en-US" sz="3700" dirty="0">
              <a:solidFill>
                <a:srgbClr val="C00000"/>
              </a:solidFill>
            </a:endParaRP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8431" y="155498"/>
            <a:ext cx="1872916" cy="1476006"/>
          </a:xfrm>
          <a:prstGeom prst="rect">
            <a:avLst/>
          </a:prstGeom>
          <a:noFill/>
        </p:spPr>
      </p:pic>
      <p:sp>
        <p:nvSpPr>
          <p:cNvPr id="7" name="TextBox 6"/>
          <p:cNvSpPr txBox="1"/>
          <p:nvPr/>
        </p:nvSpPr>
        <p:spPr>
          <a:xfrm>
            <a:off x="160421" y="5974414"/>
            <a:ext cx="3759340" cy="646331"/>
          </a:xfrm>
          <a:prstGeom prst="rect">
            <a:avLst/>
          </a:prstGeom>
          <a:noFill/>
        </p:spPr>
        <p:txBody>
          <a:bodyPr wrap="square" rtlCol="0">
            <a:spAutoFit/>
          </a:bodyPr>
          <a:lstStyle/>
          <a:p>
            <a:r>
              <a:rPr lang="en-GB" i="1" dirty="0">
                <a:solidFill>
                  <a:srgbClr val="0070C0"/>
                </a:solidFill>
              </a:rPr>
              <a:t>Orion Garo – Research Department</a:t>
            </a:r>
            <a:endParaRPr lang="sq-AL" i="1" dirty="0">
              <a:solidFill>
                <a:srgbClr val="0070C0"/>
              </a:solidFill>
            </a:endParaRPr>
          </a:p>
          <a:p>
            <a:r>
              <a:rPr lang="en-GB" i="1" dirty="0">
                <a:solidFill>
                  <a:srgbClr val="0070C0"/>
                </a:solidFill>
              </a:rPr>
              <a:t>November, 2018</a:t>
            </a:r>
            <a:endParaRPr lang="sq-AL" i="1" dirty="0">
              <a:solidFill>
                <a:srgbClr val="0070C0"/>
              </a:solidFill>
            </a:endParaRPr>
          </a:p>
        </p:txBody>
      </p:sp>
    </p:spTree>
    <p:extLst>
      <p:ext uri="{BB962C8B-B14F-4D97-AF65-F5344CB8AC3E}">
        <p14:creationId xmlns:p14="http://schemas.microsoft.com/office/powerpoint/2010/main" val="39496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10</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graphicFrame>
        <p:nvGraphicFramePr>
          <p:cNvPr id="24" name="Table 23"/>
          <p:cNvGraphicFramePr>
            <a:graphicFrameLocks noGrp="1"/>
          </p:cNvGraphicFramePr>
          <p:nvPr>
            <p:extLst>
              <p:ext uri="{D42A27DB-BD31-4B8C-83A1-F6EECF244321}">
                <p14:modId xmlns:p14="http://schemas.microsoft.com/office/powerpoint/2010/main" val="3888147675"/>
              </p:ext>
            </p:extLst>
          </p:nvPr>
        </p:nvGraphicFramePr>
        <p:xfrm>
          <a:off x="6210002" y="2688616"/>
          <a:ext cx="3166012" cy="3019567"/>
        </p:xfrm>
        <a:graphic>
          <a:graphicData uri="http://schemas.openxmlformats.org/drawingml/2006/table">
            <a:tbl>
              <a:tblPr/>
              <a:tblGrid>
                <a:gridCol w="1583006"/>
                <a:gridCol w="1583006"/>
              </a:tblGrid>
              <a:tr h="544058">
                <a:tc gridSpan="2">
                  <a:txBody>
                    <a:bodyPr/>
                    <a:lstStyle/>
                    <a:p>
                      <a:pPr algn="ctr" fontAlgn="b"/>
                      <a:r>
                        <a:rPr lang="sq-AL" sz="1800" b="0" i="0" u="none" strike="noStrike" dirty="0">
                          <a:solidFill>
                            <a:srgbClr val="000000"/>
                          </a:solidFill>
                          <a:effectLst/>
                          <a:latin typeface="Calibri" panose="020F0502020204030204" pitchFamily="34" charset="0"/>
                        </a:rPr>
                        <a:t>Sector of employment</a:t>
                      </a:r>
                      <a:br>
                        <a:rPr lang="sq-AL" sz="1800" b="0" i="0" u="none" strike="noStrike" dirty="0">
                          <a:solidFill>
                            <a:srgbClr val="000000"/>
                          </a:solidFill>
                          <a:effectLst/>
                          <a:latin typeface="Calibri" panose="020F0502020204030204" pitchFamily="34" charset="0"/>
                        </a:rPr>
                      </a:br>
                      <a:r>
                        <a:rPr lang="sq-AL" sz="1800" b="0" i="0" u="none" strike="noStrike" dirty="0">
                          <a:solidFill>
                            <a:srgbClr val="000000"/>
                          </a:solidFill>
                          <a:effectLst/>
                          <a:latin typeface="Calibri" panose="020F0502020204030204" pitchFamily="34" charset="0"/>
                        </a:rPr>
                        <a:t>S</a:t>
                      </a: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hMerge="1">
                  <a:txBody>
                    <a:bodyPr/>
                    <a:lstStyle/>
                    <a:p>
                      <a:endParaRPr lang="sq-AL"/>
                    </a:p>
                  </a:txBody>
                  <a:tcPr/>
                </a:tc>
              </a:tr>
              <a:tr h="303973">
                <a:tc>
                  <a:txBody>
                    <a:bodyPr/>
                    <a:lstStyle/>
                    <a:p>
                      <a:pPr algn="ctr" fontAlgn="b"/>
                      <a:r>
                        <a:rPr lang="sq-AL" sz="1600" b="0" i="0" u="none" strike="noStrike">
                          <a:solidFill>
                            <a:srgbClr val="000000"/>
                          </a:solidFill>
                          <a:effectLst/>
                          <a:latin typeface="Calibri" panose="020F0502020204030204" pitchFamily="34" charset="0"/>
                        </a:rPr>
                        <a:t>Public</a:t>
                      </a: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Private</a:t>
                      </a: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55321">
                <a:tc>
                  <a:txBody>
                    <a:bodyPr/>
                    <a:lstStyle/>
                    <a:p>
                      <a:pPr algn="ctr" fontAlgn="b"/>
                      <a:r>
                        <a:rPr lang="sq-AL" sz="1600" b="0" i="0" u="none" strike="noStrike" dirty="0" smtClean="0">
                          <a:solidFill>
                            <a:srgbClr val="000000"/>
                          </a:solidFill>
                          <a:effectLst/>
                          <a:latin typeface="Calibri" panose="020F0502020204030204" pitchFamily="34" charset="0"/>
                        </a:rPr>
                        <a:t>0.097***</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fontAlgn="b"/>
                      <a:r>
                        <a:rPr lang="sq-AL" sz="1600" b="0" i="0" u="none" strike="noStrike" dirty="0" smtClean="0">
                          <a:solidFill>
                            <a:srgbClr val="000000"/>
                          </a:solidFill>
                          <a:effectLst/>
                          <a:latin typeface="Calibri" panose="020F0502020204030204" pitchFamily="34" charset="0"/>
                        </a:rPr>
                        <a:t>-0.0375***</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255321">
                <a:tc>
                  <a:txBody>
                    <a:bodyPr/>
                    <a:lstStyle/>
                    <a:p>
                      <a:pPr algn="ctr" fontAlgn="b"/>
                      <a:r>
                        <a:rPr lang="sq-AL" sz="1600" b="0" i="0" u="none" strike="noStrike" dirty="0" smtClean="0">
                          <a:solidFill>
                            <a:srgbClr val="000000"/>
                          </a:solidFill>
                          <a:effectLst/>
                          <a:latin typeface="Calibri" panose="020F0502020204030204" pitchFamily="34" charset="0"/>
                        </a:rPr>
                        <a:t>0.1278***</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1">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sq-AL" sz="16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-0.0477***</a:t>
                      </a:r>
                      <a:endParaRPr kumimoji="0" lang="sq-AL"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354791">
                <a:tc>
                  <a:txBody>
                    <a:bodyPr/>
                    <a:lstStyle/>
                    <a:p>
                      <a:pPr algn="ctr" fontAlgn="b"/>
                      <a:r>
                        <a:rPr lang="sq-AL" sz="1600" b="0" i="0" u="none" strike="noStrike" dirty="0" smtClean="0">
                          <a:solidFill>
                            <a:srgbClr val="000000"/>
                          </a:solidFill>
                          <a:effectLst/>
                          <a:latin typeface="Calibri" panose="020F0502020204030204" pitchFamily="34" charset="0"/>
                        </a:rPr>
                        <a:t>0.024*</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1">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sq-AL" sz="16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-0.0106*</a:t>
                      </a:r>
                      <a:endParaRPr kumimoji="0" lang="sq-AL"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255321">
                <a:tc>
                  <a:txBody>
                    <a:bodyPr/>
                    <a:lstStyle/>
                    <a:p>
                      <a:pPr algn="ctr" fontAlgn="b"/>
                      <a:r>
                        <a:rPr lang="sq-AL" sz="1600" b="0" i="0" u="none" strike="noStrike" dirty="0" smtClean="0">
                          <a:solidFill>
                            <a:srgbClr val="000000"/>
                          </a:solidFill>
                          <a:effectLst/>
                          <a:latin typeface="Calibri" panose="020F0502020204030204" pitchFamily="34" charset="0"/>
                        </a:rPr>
                        <a:t>-0.0895***</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1">
                        <a:lumMod val="20000"/>
                        <a:lumOff val="80000"/>
                      </a:schemeClr>
                    </a:solidFill>
                  </a:tcPr>
                </a:tc>
                <a:tc>
                  <a:txBody>
                    <a:bodyPr/>
                    <a:lstStyle/>
                    <a:p>
                      <a:pPr algn="ctr" fontAlgn="b"/>
                      <a:r>
                        <a:rPr lang="sq-AL" sz="1600" b="0" i="0" u="none" strike="noStrike" dirty="0" smtClean="0">
                          <a:solidFill>
                            <a:srgbClr val="000000"/>
                          </a:solidFill>
                          <a:effectLst/>
                          <a:latin typeface="Calibri" panose="020F0502020204030204" pitchFamily="34" charset="0"/>
                        </a:rPr>
                        <a:t>0.0968***</a:t>
                      </a:r>
                      <a:endParaRPr lang="sq-AL" sz="16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383538">
                <a:tc gridSpan="2">
                  <a:txBody>
                    <a:bodyPr/>
                    <a:lstStyle/>
                    <a:p>
                      <a:pPr algn="ctr" fontAlgn="b"/>
                      <a:r>
                        <a:rPr lang="sq-AL" sz="1400" b="0" i="0" u="none" strike="noStrike" dirty="0" smtClean="0">
                          <a:solidFill>
                            <a:srgbClr val="000000"/>
                          </a:solidFill>
                          <a:effectLst/>
                          <a:latin typeface="Calibri" panose="020F0502020204030204" pitchFamily="34" charset="0"/>
                        </a:rPr>
                        <a:t>------</a:t>
                      </a:r>
                      <a:r>
                        <a:rPr lang="en-GB" sz="1400" b="0" i="0" u="none" strike="noStrike" dirty="0" smtClean="0">
                          <a:solidFill>
                            <a:srgbClr val="000000"/>
                          </a:solidFill>
                          <a:effectLst/>
                          <a:latin typeface="Calibri" panose="020F0502020204030204" pitchFamily="34" charset="0"/>
                        </a:rPr>
                        <a:t>---------</a:t>
                      </a:r>
                      <a:r>
                        <a:rPr lang="sq-AL" sz="1400" b="0" i="0" u="none" strike="noStrike" dirty="0" smtClean="0">
                          <a:solidFill>
                            <a:srgbClr val="000000"/>
                          </a:solidFill>
                          <a:effectLst/>
                          <a:latin typeface="Calibri" panose="020F0502020204030204" pitchFamily="34" charset="0"/>
                        </a:rPr>
                        <a:t>----------</a:t>
                      </a:r>
                      <a:r>
                        <a:rPr lang="en-GB" sz="1400" b="0" i="0" u="none" strike="noStrike" dirty="0" smtClean="0">
                          <a:solidFill>
                            <a:srgbClr val="000000"/>
                          </a:solidFill>
                          <a:effectLst/>
                          <a:latin typeface="Calibri" panose="020F0502020204030204" pitchFamily="34" charset="0"/>
                        </a:rPr>
                        <a:t>---------------</a:t>
                      </a:r>
                      <a:r>
                        <a:rPr lang="sq-AL" sz="1400" b="0" i="0" u="none" strike="noStrike" dirty="0" smtClean="0">
                          <a:solidFill>
                            <a:srgbClr val="000000"/>
                          </a:solidFill>
                          <a:effectLst/>
                          <a:latin typeface="Calibri" panose="020F0502020204030204" pitchFamily="34" charset="0"/>
                        </a:rPr>
                        <a:t>------------------</a:t>
                      </a:r>
                      <a:endParaRPr lang="sq-AL" sz="1400" b="0" i="0" u="none" strike="noStrike" dirty="0">
                        <a:solidFill>
                          <a:srgbClr val="000000"/>
                        </a:solidFill>
                        <a:effectLst/>
                        <a:latin typeface="Calibri" panose="020F0502020204030204" pitchFamily="34" charset="0"/>
                      </a:endParaRPr>
                    </a:p>
                  </a:txBody>
                  <a:tcPr marL="11730" marR="11730" marT="11730" marB="0" anchor="b">
                    <a:lnL>
                      <a:noFill/>
                    </a:lnL>
                    <a:lnR>
                      <a:noFill/>
                    </a:lnR>
                    <a:lnT>
                      <a:noFill/>
                    </a:lnT>
                    <a:lnB>
                      <a:noFill/>
                    </a:lnB>
                    <a:noFill/>
                  </a:tcPr>
                </a:tc>
                <a:tc hMerge="1">
                  <a:txBody>
                    <a:bodyPr/>
                    <a:lstStyle/>
                    <a:p>
                      <a:endParaRPr lang="sq-AL"/>
                    </a:p>
                  </a:txBody>
                  <a:tcPr/>
                </a:tc>
              </a:tr>
              <a:tr h="650185">
                <a:tc>
                  <a:txBody>
                    <a:bodyPr/>
                    <a:lstStyle/>
                    <a:p>
                      <a:pPr algn="ctr" fontAlgn="b"/>
                      <a:r>
                        <a:rPr lang="sq-AL" sz="2000" b="0" i="0" u="none" strike="noStrike" dirty="0" smtClean="0">
                          <a:solidFill>
                            <a:srgbClr val="000000"/>
                          </a:solidFill>
                          <a:effectLst/>
                          <a:latin typeface="Calibri" panose="020F0502020204030204" pitchFamily="34" charset="0"/>
                        </a:rPr>
                        <a:t>5.</a:t>
                      </a:r>
                      <a:r>
                        <a:rPr lang="en-GB" sz="2000" b="0" i="0" u="none" strike="noStrike" dirty="0" smtClean="0">
                          <a:solidFill>
                            <a:srgbClr val="000000"/>
                          </a:solidFill>
                          <a:effectLst/>
                          <a:latin typeface="Calibri" panose="020F0502020204030204" pitchFamily="34" charset="0"/>
                        </a:rPr>
                        <a:t>6</a:t>
                      </a:r>
                      <a:r>
                        <a:rPr lang="sq-AL" sz="2000" b="0" i="0" u="none" strike="noStrike" dirty="0" smtClean="0">
                          <a:solidFill>
                            <a:srgbClr val="000000"/>
                          </a:solidFill>
                          <a:effectLst/>
                          <a:latin typeface="Calibri" panose="020F0502020204030204" pitchFamily="34" charset="0"/>
                        </a:rPr>
                        <a:t>%</a:t>
                      </a:r>
                      <a:endParaRPr lang="sq-AL" sz="2000" b="0" i="0" u="none" strike="noStrike" dirty="0">
                        <a:solidFill>
                          <a:srgbClr val="000000"/>
                        </a:solidFill>
                        <a:effectLst/>
                        <a:latin typeface="Calibri" panose="020F0502020204030204" pitchFamily="34" charset="0"/>
                      </a:endParaRPr>
                    </a:p>
                  </a:txBody>
                  <a:tcPr marL="11730" marR="11730" marT="11730"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b"/>
                      <a:r>
                        <a:rPr lang="sq-AL" sz="2000" b="0" i="0" u="none" strike="noStrike" dirty="0">
                          <a:solidFill>
                            <a:srgbClr val="000000"/>
                          </a:solidFill>
                          <a:effectLst/>
                          <a:latin typeface="Calibri" panose="020F0502020204030204" pitchFamily="34" charset="0"/>
                        </a:rPr>
                        <a:t>-1.1%</a:t>
                      </a:r>
                    </a:p>
                  </a:txBody>
                  <a:tcPr marL="11730" marR="11730" marT="11730"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1809103926"/>
              </p:ext>
            </p:extLst>
          </p:nvPr>
        </p:nvGraphicFramePr>
        <p:xfrm>
          <a:off x="3177496" y="2629373"/>
          <a:ext cx="2993928" cy="3062053"/>
        </p:xfrm>
        <a:graphic>
          <a:graphicData uri="http://schemas.openxmlformats.org/drawingml/2006/table">
            <a:tbl>
              <a:tblPr/>
              <a:tblGrid>
                <a:gridCol w="370922"/>
                <a:gridCol w="1126042"/>
                <a:gridCol w="748482"/>
                <a:gridCol w="748482"/>
              </a:tblGrid>
              <a:tr h="304682">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ctr"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 </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19915">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gridSpan="2">
                  <a:txBody>
                    <a:bodyPr/>
                    <a:lstStyle/>
                    <a:p>
                      <a:pPr algn="ctr" fontAlgn="b"/>
                      <a:r>
                        <a:rPr lang="sq-AL" sz="1600" b="0" i="0" u="none" strike="noStrike" dirty="0">
                          <a:solidFill>
                            <a:srgbClr val="000000"/>
                          </a:solidFill>
                          <a:effectLst/>
                          <a:latin typeface="Calibri" panose="020F0502020204030204" pitchFamily="34" charset="0"/>
                        </a:rPr>
                        <a:t> </a:t>
                      </a:r>
                    </a:p>
                  </a:txBody>
                  <a:tcPr marL="7488" marR="7488" marT="7488"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sq-AL"/>
                    </a:p>
                  </a:txBody>
                  <a:tcPr/>
                </a:tc>
                <a:tc>
                  <a:txBody>
                    <a:bodyPr/>
                    <a:lstStyle/>
                    <a:p>
                      <a:pPr algn="ctr" fontAlgn="b"/>
                      <a:r>
                        <a:rPr lang="sq-AL" sz="1600" b="0" i="0" u="none" strike="noStrike">
                          <a:solidFill>
                            <a:srgbClr val="A6A6A6"/>
                          </a:solidFill>
                          <a:effectLst/>
                          <a:latin typeface="Calibri" panose="020F0502020204030204" pitchFamily="34" charset="0"/>
                        </a:rPr>
                        <a:t>Obs. no.</a:t>
                      </a:r>
                    </a:p>
                  </a:txBody>
                  <a:tcPr marL="7488" marR="7488" marT="7488"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04682">
                <a:tc rowSpan="4">
                  <a:txBody>
                    <a:bodyPr/>
                    <a:lstStyle/>
                    <a:p>
                      <a:pPr algn="ctr" fontAlgn="ctr"/>
                      <a:endParaRPr lang="sq-AL" sz="1600" b="0" i="0" u="none" strike="noStrike" dirty="0">
                        <a:solidFill>
                          <a:srgbClr val="000000"/>
                        </a:solidFill>
                        <a:effectLst/>
                        <a:latin typeface="Calibri" panose="020F0502020204030204" pitchFamily="34" charset="0"/>
                      </a:endParaRPr>
                    </a:p>
                  </a:txBody>
                  <a:tcPr marL="7488" marR="7488" marT="7488" marB="0" vert="vert270" anchor="ctr">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sq-AL" sz="1600" b="0" i="0" u="none" strike="noStrike" dirty="0">
                          <a:solidFill>
                            <a:srgbClr val="000000"/>
                          </a:solidFill>
                          <a:effectLst/>
                          <a:latin typeface="Calibri" panose="020F0502020204030204" pitchFamily="34" charset="0"/>
                        </a:rPr>
                        <a:t>2012</a:t>
                      </a:r>
                    </a:p>
                  </a:txBody>
                  <a:tcPr marL="7488" marR="7488" marT="748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5121</a:t>
                      </a:r>
                    </a:p>
                  </a:txBody>
                  <a:tcPr marL="7488" marR="7488" marT="7488"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2008</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3432</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2005</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3938</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2002</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2372</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gridSpan="3">
                  <a:txBody>
                    <a:bodyPr/>
                    <a:lstStyle/>
                    <a:p>
                      <a:pPr algn="ctr" fontAlgn="ctr"/>
                      <a:r>
                        <a:rPr lang="sq-AL" sz="1600" b="0" i="0" u="none" strike="noStrike" dirty="0" smtClean="0">
                          <a:solidFill>
                            <a:srgbClr val="000000"/>
                          </a:solidFill>
                          <a:effectLst/>
                          <a:latin typeface="Calibri" panose="020F0502020204030204" pitchFamily="34" charset="0"/>
                        </a:rPr>
                        <a:t>---------</a:t>
                      </a:r>
                      <a:r>
                        <a:rPr lang="en-GB" sz="1600" b="0" i="0" u="none" strike="noStrike" dirty="0" smtClean="0">
                          <a:solidFill>
                            <a:srgbClr val="000000"/>
                          </a:solidFill>
                          <a:effectLst/>
                          <a:latin typeface="Calibri" panose="020F0502020204030204" pitchFamily="34" charset="0"/>
                        </a:rPr>
                        <a:t>--</a:t>
                      </a:r>
                      <a:r>
                        <a:rPr lang="sq-AL" sz="1600" b="0" i="0" u="none" strike="noStrike" dirty="0" smtClean="0">
                          <a:solidFill>
                            <a:srgbClr val="000000"/>
                          </a:solidFill>
                          <a:effectLst/>
                          <a:latin typeface="Calibri" panose="020F0502020204030204" pitchFamily="34" charset="0"/>
                        </a:rPr>
                        <a:t>-------------------------</a:t>
                      </a:r>
                      <a:endParaRPr lang="sq-AL" sz="1600" b="0" i="0" u="none" strike="noStrike" dirty="0">
                        <a:solidFill>
                          <a:srgbClr val="000000"/>
                        </a:solidFill>
                        <a:effectLst/>
                        <a:latin typeface="Calibri" panose="020F0502020204030204" pitchFamily="34" charset="0"/>
                      </a:endParaRPr>
                    </a:p>
                  </a:txBody>
                  <a:tcPr marL="7488" marR="7488" marT="7488" marB="0" anchor="ctr">
                    <a:lnL>
                      <a:noFill/>
                    </a:lnL>
                    <a:lnR>
                      <a:noFill/>
                    </a:lnR>
                    <a:lnT>
                      <a:noFill/>
                    </a:lnT>
                    <a:lnB>
                      <a:noFill/>
                    </a:lnB>
                  </a:tcPr>
                </a:tc>
                <a:tc hMerge="1">
                  <a:txBody>
                    <a:bodyPr/>
                    <a:lstStyle/>
                    <a:p>
                      <a:endParaRPr lang="sq-AL"/>
                    </a:p>
                  </a:txBody>
                  <a:tcPr/>
                </a:tc>
                <a:tc hMerge="1">
                  <a:txBody>
                    <a:bodyPr/>
                    <a:lstStyle/>
                    <a:p>
                      <a:endParaRPr lang="sq-AL"/>
                    </a:p>
                  </a:txBody>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rowSpan="2" gridSpan="2">
                  <a:txBody>
                    <a:bodyPr/>
                    <a:lstStyle/>
                    <a:p>
                      <a:pPr algn="ctr" fontAlgn="b"/>
                      <a:r>
                        <a:rPr lang="sq-AL" sz="1500" b="0" i="0" u="none" strike="noStrike" dirty="0" smtClean="0">
                          <a:solidFill>
                            <a:srgbClr val="000000"/>
                          </a:solidFill>
                          <a:effectLst/>
                          <a:latin typeface="Calibri" panose="020F0502020204030204" pitchFamily="34" charset="0"/>
                        </a:rPr>
                        <a:t>Sample</a:t>
                      </a:r>
                      <a:r>
                        <a:rPr lang="en-GB" sz="1500" b="0" i="0" u="none" strike="noStrike" baseline="0" dirty="0" smtClean="0">
                          <a:solidFill>
                            <a:srgbClr val="000000"/>
                          </a:solidFill>
                          <a:effectLst/>
                          <a:latin typeface="Calibri" panose="020F0502020204030204" pitchFamily="34" charset="0"/>
                        </a:rPr>
                        <a:t> </a:t>
                      </a:r>
                      <a:r>
                        <a:rPr lang="sq-AL" sz="1500" b="0" i="0" u="none" strike="noStrike" dirty="0" smtClean="0">
                          <a:solidFill>
                            <a:srgbClr val="000000"/>
                          </a:solidFill>
                          <a:effectLst/>
                          <a:latin typeface="Calibri" panose="020F0502020204030204" pitchFamily="34" charset="0"/>
                        </a:rPr>
                        <a:t>weighted means</a:t>
                      </a:r>
                      <a:r>
                        <a:rPr lang="en-GB" sz="1500" b="0" i="0" u="none" strike="noStrike" dirty="0" smtClean="0">
                          <a:solidFill>
                            <a:srgbClr val="000000"/>
                          </a:solidFill>
                          <a:effectLst/>
                          <a:latin typeface="Calibri" panose="020F0502020204030204" pitchFamily="34" charset="0"/>
                        </a:rPr>
                        <a:t> for each column</a:t>
                      </a:r>
                      <a:r>
                        <a:rPr lang="sq-AL" sz="1500" b="0" i="0" u="none" strike="noStrike" dirty="0" smtClean="0">
                          <a:solidFill>
                            <a:srgbClr val="000000"/>
                          </a:solidFill>
                          <a:effectLst/>
                          <a:latin typeface="Calibri" panose="020F0502020204030204" pitchFamily="34" charset="0"/>
                        </a:rPr>
                        <a:t>:</a:t>
                      </a:r>
                      <a:endParaRPr lang="sq-AL" sz="1500" b="0" i="0" u="none" strike="noStrike" dirty="0">
                        <a:solidFill>
                          <a:srgbClr val="000000"/>
                        </a:solidFill>
                        <a:effectLst/>
                        <a:latin typeface="Calibri" panose="020F0502020204030204" pitchFamily="34" charset="0"/>
                      </a:endParaRPr>
                    </a:p>
                  </a:txBody>
                  <a:tcPr marL="7488" marR="7488" marT="748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rowSpan="2" hMerge="1">
                  <a:txBody>
                    <a:bodyPr/>
                    <a:lstStyle/>
                    <a:p>
                      <a:endParaRPr lang="sq-AL"/>
                    </a:p>
                  </a:txBody>
                  <a:tcPr/>
                </a:tc>
                <a:tc>
                  <a:txBody>
                    <a:bodyPr/>
                    <a:lstStyle/>
                    <a:p>
                      <a:pPr algn="ctr" fontAlgn="b"/>
                      <a:r>
                        <a:rPr lang="sq-AL" sz="1600" b="0" i="1" u="none" strike="noStrike">
                          <a:solidFill>
                            <a:srgbClr val="A6A6A6"/>
                          </a:solidFill>
                          <a:effectLst/>
                          <a:latin typeface="Calibri" panose="020F0502020204030204" pitchFamily="34" charset="0"/>
                        </a:rPr>
                        <a:t>14863</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gridSpan="2" vMerge="1">
                  <a:txBody>
                    <a:bodyPr/>
                    <a:lstStyle/>
                    <a:p>
                      <a:endParaRPr lang="sq-AL"/>
                    </a:p>
                  </a:txBody>
                  <a:tcPr/>
                </a:tc>
                <a:tc hMerge="1" vMerge="1">
                  <a:txBody>
                    <a:bodyPr/>
                    <a:lstStyle/>
                    <a:p>
                      <a:endParaRPr lang="sq-AL"/>
                    </a:p>
                  </a:txBody>
                  <a:tcPr/>
                </a:tc>
                <a:tc>
                  <a:txBody>
                    <a:bodyPr/>
                    <a:lstStyle/>
                    <a:p>
                      <a:pPr algn="ctr" fontAlgn="b"/>
                      <a:r>
                        <a:rPr lang="sq-AL" sz="1600" b="0" i="1" u="none" strike="noStrike" dirty="0">
                          <a:solidFill>
                            <a:srgbClr val="000000"/>
                          </a:solidFill>
                          <a:effectLst/>
                          <a:latin typeface="Calibri" panose="020F0502020204030204" pitchFamily="34" charset="0"/>
                        </a:rPr>
                        <a:t> </a:t>
                      </a:r>
                    </a:p>
                  </a:txBody>
                  <a:tcPr marL="7488" marR="7488" marT="7488"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28" name="Content Placeholder 2"/>
          <p:cNvSpPr>
            <a:spLocks noGrp="1"/>
          </p:cNvSpPr>
          <p:nvPr>
            <p:ph idx="1"/>
          </p:nvPr>
        </p:nvSpPr>
        <p:spPr>
          <a:xfrm>
            <a:off x="838198" y="1815152"/>
            <a:ext cx="4886741" cy="4147605"/>
          </a:xfrm>
        </p:spPr>
        <p:txBody>
          <a:bodyPr>
            <a:normAutofit/>
          </a:bodyPr>
          <a:lstStyle/>
          <a:p>
            <a:pPr marL="0" indent="0">
              <a:buNone/>
            </a:pPr>
            <a:r>
              <a:rPr lang="en-GB" sz="2200" noProof="1" smtClean="0">
                <a:solidFill>
                  <a:srgbClr val="0070C0"/>
                </a:solidFill>
              </a:rPr>
              <a:t>Results from (1) +</a:t>
            </a:r>
            <a:r>
              <a:rPr lang="en-GB" sz="2200" dirty="0" smtClean="0">
                <a:latin typeface="Times New Roman" panose="02020603050405020304" pitchFamily="18" charset="0"/>
                <a:ea typeface="Calibri" panose="020F0502020204030204" pitchFamily="34" charset="0"/>
              </a:rPr>
              <a:t> </a:t>
            </a:r>
            <a:r>
              <a:rPr lang="en-GB" sz="2200" dirty="0" smtClean="0">
                <a:solidFill>
                  <a:srgbClr val="002060"/>
                </a:solidFill>
                <a:latin typeface="Times New Roman" panose="02020603050405020304" pitchFamily="18" charset="0"/>
                <a:ea typeface="Calibri" panose="020F0502020204030204" pitchFamily="34" charset="0"/>
              </a:rPr>
              <a:t>θ</a:t>
            </a:r>
            <a:r>
              <a:rPr lang="en-GB" sz="2200" i="1" dirty="0" smtClean="0">
                <a:solidFill>
                  <a:srgbClr val="002060"/>
                </a:solidFill>
                <a:latin typeface="Times New Roman" panose="02020603050405020304" pitchFamily="18" charset="0"/>
                <a:ea typeface="Calibri" panose="020F0502020204030204" pitchFamily="34" charset="0"/>
              </a:rPr>
              <a:t>S</a:t>
            </a:r>
            <a:r>
              <a:rPr lang="en-GB" sz="2200" baseline="-25000" dirty="0" smtClean="0">
                <a:solidFill>
                  <a:srgbClr val="002060"/>
                </a:solidFill>
                <a:latin typeface="Times New Roman" panose="02020603050405020304" pitchFamily="18" charset="0"/>
                <a:ea typeface="Calibri" panose="020F0502020204030204" pitchFamily="34" charset="0"/>
              </a:rPr>
              <a:t>t</a:t>
            </a:r>
            <a:endParaRPr lang="en-GB" sz="2200" dirty="0" smtClean="0">
              <a:latin typeface="Times New Roman" panose="02020603050405020304" pitchFamily="18" charset="0"/>
              <a:ea typeface="Calibri" panose="020F0502020204030204" pitchFamily="34" charset="0"/>
            </a:endParaRPr>
          </a:p>
          <a:p>
            <a:pPr marL="0" indent="0">
              <a:buNone/>
            </a:pPr>
            <a:r>
              <a:rPr lang="en-GB" sz="2200" noProof="1">
                <a:solidFill>
                  <a:srgbClr val="0070C0"/>
                </a:solidFill>
              </a:rPr>
              <a:t>Difference from grand mean:</a:t>
            </a:r>
          </a:p>
        </p:txBody>
      </p:sp>
      <p:sp>
        <p:nvSpPr>
          <p:cNvPr id="29" name="Content Placeholder 2"/>
          <p:cNvSpPr txBox="1">
            <a:spLocks/>
          </p:cNvSpPr>
          <p:nvPr/>
        </p:nvSpPr>
        <p:spPr>
          <a:xfrm>
            <a:off x="838198" y="881277"/>
            <a:ext cx="10515602" cy="10294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200" noProof="1" smtClean="0">
                <a:solidFill>
                  <a:srgbClr val="0070C0"/>
                </a:solidFill>
              </a:rPr>
              <a:t>Central tendency calculations </a:t>
            </a:r>
            <a:r>
              <a:rPr lang="en-GB" sz="2200" u="sng" noProof="1" smtClean="0">
                <a:solidFill>
                  <a:srgbClr val="0070C0"/>
                </a:solidFill>
              </a:rPr>
              <a:t>for the total number of observations across all datasets</a:t>
            </a:r>
          </a:p>
          <a:p>
            <a:pPr marL="0" indent="0">
              <a:buFont typeface="Arial" panose="020B0604020202020204" pitchFamily="34" charset="0"/>
              <a:buNone/>
            </a:pPr>
            <a:r>
              <a:rPr lang="en-GB" sz="2200" noProof="1" smtClean="0">
                <a:solidFill>
                  <a:srgbClr val="0070C0"/>
                </a:solidFill>
              </a:rPr>
              <a:t>Regressor marginal effects, exponentiated to represent effect of per-unit increase on wage:</a:t>
            </a:r>
            <a:endParaRPr lang="en-GB" sz="2200" noProof="1">
              <a:solidFill>
                <a:srgbClr val="0070C0"/>
              </a:solidFill>
            </a:endParaRPr>
          </a:p>
        </p:txBody>
      </p:sp>
      <p:sp>
        <p:nvSpPr>
          <p:cNvPr id="30" name="Up Arrow 29"/>
          <p:cNvSpPr/>
          <p:nvPr/>
        </p:nvSpPr>
        <p:spPr>
          <a:xfrm>
            <a:off x="7463383" y="3584781"/>
            <a:ext cx="163439" cy="1043477"/>
          </a:xfrm>
          <a:prstGeom prst="upArrow">
            <a:avLst>
              <a:gd name="adj1" fmla="val 19697"/>
              <a:gd name="adj2" fmla="val 18096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31" name="Up Arrow 30"/>
          <p:cNvSpPr/>
          <p:nvPr/>
        </p:nvSpPr>
        <p:spPr>
          <a:xfrm rot="10800000">
            <a:off x="9051932" y="3584780"/>
            <a:ext cx="163439" cy="1043477"/>
          </a:xfrm>
          <a:prstGeom prst="upArrow">
            <a:avLst>
              <a:gd name="adj1" fmla="val 19697"/>
              <a:gd name="adj2" fmla="val 18096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Tree>
    <p:extLst>
      <p:ext uri="{BB962C8B-B14F-4D97-AF65-F5344CB8AC3E}">
        <p14:creationId xmlns:p14="http://schemas.microsoft.com/office/powerpoint/2010/main" val="2700531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11</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graphicFrame>
        <p:nvGraphicFramePr>
          <p:cNvPr id="10" name="Chart 9">
            <a:extLst>
              <a:ext uri="{FF2B5EF4-FFF2-40B4-BE49-F238E27FC236}">
                <a16:creationId xmlns:a16="http://schemas.microsoft.com/office/drawing/2014/main" xmlns="" id="{D210B41B-D7DE-46CF-9473-1CCA786BDDD0}"/>
              </a:ext>
            </a:extLst>
          </p:cNvPr>
          <p:cNvGraphicFramePr/>
          <p:nvPr>
            <p:extLst>
              <p:ext uri="{D42A27DB-BD31-4B8C-83A1-F6EECF244321}">
                <p14:modId xmlns:p14="http://schemas.microsoft.com/office/powerpoint/2010/main" val="190785131"/>
              </p:ext>
            </p:extLst>
          </p:nvPr>
        </p:nvGraphicFramePr>
        <p:xfrm>
          <a:off x="1689315" y="1301859"/>
          <a:ext cx="9167451" cy="4151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53914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12</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mc:AlternateContent xmlns:mc="http://schemas.openxmlformats.org/markup-compatibility/2006">
        <mc:Choice xmlns:a14="http://schemas.microsoft.com/office/drawing/2010/main" Requires="a14">
          <p:sp>
            <p:nvSpPr>
              <p:cNvPr id="38" name="Content Placeholder 2"/>
              <p:cNvSpPr>
                <a:spLocks noGrp="1"/>
              </p:cNvSpPr>
              <p:nvPr>
                <p:ph idx="1"/>
              </p:nvPr>
            </p:nvSpPr>
            <p:spPr>
              <a:xfrm>
                <a:off x="838198" y="1815152"/>
                <a:ext cx="4886741" cy="4147605"/>
              </a:xfrm>
            </p:spPr>
            <p:txBody>
              <a:bodyPr>
                <a:normAutofit/>
              </a:bodyPr>
              <a:lstStyle/>
              <a:p>
                <a:pPr marL="0" indent="0">
                  <a:buNone/>
                </a:pPr>
                <a:r>
                  <a:rPr lang="en-GB" sz="2200" noProof="1" smtClean="0">
                    <a:solidFill>
                      <a:srgbClr val="0070C0"/>
                    </a:solidFill>
                  </a:rPr>
                  <a:t>Results from (1) </a:t>
                </a:r>
                <a:r>
                  <a:rPr lang="en-GB" sz="2400" noProof="1">
                    <a:solidFill>
                      <a:schemeClr val="accent2">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en-GB" sz="2200" dirty="0" smtClean="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nary>
                      <m:naryPr>
                        <m:chr m:val="∑"/>
                        <m:limLoc m:val="undOvr"/>
                        <m:ctrlPr>
                          <a:rPr lang="sq-AL" sz="2400" i="1" smtClean="0">
                            <a:solidFill>
                              <a:schemeClr val="accent2">
                                <a:lumMod val="75000"/>
                              </a:schemeClr>
                            </a:solidFill>
                            <a:effectLst/>
                            <a:latin typeface="Cambria Math" panose="02040503050406030204" pitchFamily="18" charset="0"/>
                          </a:rPr>
                        </m:ctrlPr>
                      </m:naryPr>
                      <m:sub>
                        <m:r>
                          <a:rPr lang="en-GB" sz="2400" i="1">
                            <a:solidFill>
                              <a:schemeClr val="accent2">
                                <a:lumMod val="75000"/>
                              </a:schemeClr>
                            </a:solidFill>
                            <a:effectLst/>
                            <a:latin typeface="Cambria Math" panose="02040503050406030204" pitchFamily="18" charset="0"/>
                            <a:ea typeface="Calibri" panose="020F0502020204030204" pitchFamily="34" charset="0"/>
                            <a:cs typeface="Times New Roman" panose="02020603050405020304" pitchFamily="18" charset="0"/>
                          </a:rPr>
                          <m:t>𝑖</m:t>
                        </m:r>
                        <m:r>
                          <a:rPr lang="en-GB" sz="2400">
                            <a:solidFill>
                              <a:schemeClr val="accent2">
                                <a:lumMod val="75000"/>
                              </a:schemeClr>
                            </a:solidFill>
                            <a:effectLst/>
                            <a:latin typeface="Cambria Math" panose="02040503050406030204" pitchFamily="18" charset="0"/>
                            <a:ea typeface="Calibri" panose="020F0502020204030204" pitchFamily="34" charset="0"/>
                            <a:cs typeface="Times New Roman" panose="02020603050405020304" pitchFamily="18" charset="0"/>
                          </a:rPr>
                          <m:t>=2</m:t>
                        </m:r>
                      </m:sub>
                      <m:sup>
                        <m:r>
                          <a:rPr lang="en-GB" sz="2400" i="1">
                            <a:solidFill>
                              <a:schemeClr val="accent2">
                                <a:lumMod val="75000"/>
                              </a:schemeClr>
                            </a:solidFill>
                            <a:effectLst/>
                            <a:latin typeface="Cambria Math" panose="02040503050406030204" pitchFamily="18" charset="0"/>
                            <a:ea typeface="Calibri" panose="020F0502020204030204" pitchFamily="34" charset="0"/>
                            <a:cs typeface="Times New Roman" panose="02020603050405020304" pitchFamily="18" charset="0"/>
                          </a:rPr>
                          <m:t>4</m:t>
                        </m:r>
                      </m:sup>
                      <m:e>
                        <m:sSub>
                          <m:sSubPr>
                            <m:ctrlPr>
                              <a:rPr lang="sq-AL" sz="2400" i="1">
                                <a:solidFill>
                                  <a:schemeClr val="accent2">
                                    <a:lumMod val="75000"/>
                                  </a:schemeClr>
                                </a:solidFill>
                                <a:effectLst/>
                                <a:latin typeface="Cambria Math" panose="02040503050406030204" pitchFamily="18" charset="0"/>
                              </a:rPr>
                            </m:ctrlPr>
                          </m:sSubPr>
                          <m:e>
                            <m:r>
                              <m:rPr>
                                <m:sty m:val="p"/>
                              </m:rPr>
                              <a:rPr lang="en-GB" sz="2400">
                                <a:solidFill>
                                  <a:schemeClr val="accent2">
                                    <a:lumMod val="75000"/>
                                  </a:schemeClr>
                                </a:solidFill>
                                <a:effectLst/>
                                <a:latin typeface="Cambria Math" panose="02040503050406030204" pitchFamily="18" charset="0"/>
                                <a:ea typeface="Calibri" panose="020F0502020204030204" pitchFamily="34" charset="0"/>
                                <a:cs typeface="Times New Roman" panose="02020603050405020304" pitchFamily="18" charset="0"/>
                              </a:rPr>
                              <m:t>π</m:t>
                            </m:r>
                          </m:e>
                          <m:sub>
                            <m:r>
                              <a:rPr lang="en-GB" sz="2400" i="1">
                                <a:solidFill>
                                  <a:schemeClr val="accent2">
                                    <a:lumMod val="75000"/>
                                  </a:schemeClr>
                                </a:solidFill>
                                <a:effectLst/>
                                <a:latin typeface="Cambria Math" panose="02040503050406030204" pitchFamily="18" charset="0"/>
                                <a:ea typeface="Calibri" panose="020F0502020204030204" pitchFamily="34" charset="0"/>
                                <a:cs typeface="Times New Roman" panose="02020603050405020304" pitchFamily="18" charset="0"/>
                              </a:rPr>
                              <m:t>𝑖</m:t>
                            </m:r>
                          </m:sub>
                        </m:sSub>
                      </m:e>
                    </m:nary>
                  </m:oMath>
                </a14:m>
                <a:r>
                  <a:rPr lang="en-GB" sz="2400" i="1" dirty="0" err="1">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L</a:t>
                </a:r>
                <a:r>
                  <a:rPr lang="en-GB" sz="2400" i="1" baseline="-25000" dirty="0" err="1">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i,</a:t>
                </a:r>
                <a:r>
                  <a:rPr lang="en-GB" sz="2400" baseline="-25000" dirty="0" err="1">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a:t>
                </a:r>
                <a:r>
                  <a:rPr lang="en-GB" sz="2400"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en-GB" sz="2200" noProof="1" smtClean="0">
                    <a:solidFill>
                      <a:srgbClr val="0070C0"/>
                    </a:solidFill>
                  </a:rPr>
                  <a:t>Difference </a:t>
                </a:r>
                <a:r>
                  <a:rPr lang="en-GB" sz="2200" noProof="1">
                    <a:solidFill>
                      <a:srgbClr val="0070C0"/>
                    </a:solidFill>
                  </a:rPr>
                  <a:t>from grand </a:t>
                </a:r>
                <a:r>
                  <a:rPr lang="en-GB" sz="2200" noProof="1" smtClean="0">
                    <a:solidFill>
                      <a:srgbClr val="0070C0"/>
                    </a:solidFill>
                  </a:rPr>
                  <a:t>mean 0:</a:t>
                </a:r>
                <a:endParaRPr lang="en-GB" sz="2200" noProof="1">
                  <a:solidFill>
                    <a:srgbClr val="0070C0"/>
                  </a:solidFill>
                </a:endParaRPr>
              </a:p>
            </p:txBody>
          </p:sp>
        </mc:Choice>
        <mc:Fallback>
          <p:sp>
            <p:nvSpPr>
              <p:cNvPr id="38" name="Content Placeholder 2"/>
              <p:cNvSpPr>
                <a:spLocks noGrp="1" noRot="1" noChangeAspect="1" noMove="1" noResize="1" noEditPoints="1" noAdjustHandles="1" noChangeArrowheads="1" noChangeShapeType="1" noTextEdit="1"/>
              </p:cNvSpPr>
              <p:nvPr>
                <p:ph idx="1"/>
              </p:nvPr>
            </p:nvSpPr>
            <p:spPr>
              <a:xfrm>
                <a:off x="838198" y="1815152"/>
                <a:ext cx="4886741" cy="4147605"/>
              </a:xfrm>
              <a:blipFill rotWithShape="0">
                <a:blip r:embed="rId4"/>
                <a:stretch>
                  <a:fillRect l="-1496" t="-1765"/>
                </a:stretch>
              </a:blipFill>
            </p:spPr>
            <p:txBody>
              <a:bodyPr/>
              <a:lstStyle/>
              <a:p>
                <a:r>
                  <a:rPr lang="sq-AL">
                    <a:noFill/>
                  </a:rPr>
                  <a:t> </a:t>
                </a:r>
              </a:p>
            </p:txBody>
          </p:sp>
        </mc:Fallback>
      </mc:AlternateContent>
      <p:sp>
        <p:nvSpPr>
          <p:cNvPr id="39" name="Content Placeholder 2"/>
          <p:cNvSpPr txBox="1">
            <a:spLocks/>
          </p:cNvSpPr>
          <p:nvPr/>
        </p:nvSpPr>
        <p:spPr>
          <a:xfrm>
            <a:off x="838198" y="881277"/>
            <a:ext cx="10515602" cy="10294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200" noProof="1" smtClean="0">
                <a:solidFill>
                  <a:srgbClr val="0070C0"/>
                </a:solidFill>
              </a:rPr>
              <a:t>Central tendency calculations </a:t>
            </a:r>
            <a:r>
              <a:rPr lang="en-GB" sz="2200" u="sng" noProof="1" smtClean="0">
                <a:solidFill>
                  <a:srgbClr val="0070C0"/>
                </a:solidFill>
              </a:rPr>
              <a:t>for the total number of observations across all datasets</a:t>
            </a:r>
          </a:p>
          <a:p>
            <a:pPr marL="0" indent="0">
              <a:buFont typeface="Arial" panose="020B0604020202020204" pitchFamily="34" charset="0"/>
              <a:buNone/>
            </a:pPr>
            <a:r>
              <a:rPr lang="en-GB" sz="2200" noProof="1" smtClean="0">
                <a:solidFill>
                  <a:srgbClr val="0070C0"/>
                </a:solidFill>
              </a:rPr>
              <a:t>Regressor marginal effects, exponentiated to represent effect of per-unit increase on wage:</a:t>
            </a:r>
            <a:endParaRPr lang="en-GB" sz="2200" noProof="1">
              <a:solidFill>
                <a:srgbClr val="0070C0"/>
              </a:solidFill>
            </a:endParaRPr>
          </a:p>
        </p:txBody>
      </p:sp>
      <p:graphicFrame>
        <p:nvGraphicFramePr>
          <p:cNvPr id="40" name="Table 39"/>
          <p:cNvGraphicFramePr>
            <a:graphicFrameLocks noGrp="1"/>
          </p:cNvGraphicFramePr>
          <p:nvPr>
            <p:extLst>
              <p:ext uri="{D42A27DB-BD31-4B8C-83A1-F6EECF244321}">
                <p14:modId xmlns:p14="http://schemas.microsoft.com/office/powerpoint/2010/main" val="2138962220"/>
              </p:ext>
            </p:extLst>
          </p:nvPr>
        </p:nvGraphicFramePr>
        <p:xfrm>
          <a:off x="2361062" y="2318838"/>
          <a:ext cx="7970293" cy="3345981"/>
        </p:xfrm>
        <a:graphic>
          <a:graphicData uri="http://schemas.openxmlformats.org/drawingml/2006/table">
            <a:tbl>
              <a:tblPr/>
              <a:tblGrid>
                <a:gridCol w="992382"/>
                <a:gridCol w="992382"/>
                <a:gridCol w="992382"/>
                <a:gridCol w="77762"/>
                <a:gridCol w="1240475"/>
                <a:gridCol w="1224970"/>
                <a:gridCol w="1224970"/>
                <a:gridCol w="1224970"/>
              </a:tblGrid>
              <a:tr h="214864">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a:noFill/>
                    </a:lnL>
                    <a:lnR>
                      <a:noFill/>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 </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rowSpan="2" gridSpan="4">
                  <a:txBody>
                    <a:bodyPr/>
                    <a:lstStyle/>
                    <a:p>
                      <a:pPr algn="ctr" fontAlgn="b"/>
                      <a:r>
                        <a:rPr lang="en-GB" sz="1800" b="0" i="0" u="none" strike="noStrike" dirty="0">
                          <a:solidFill>
                            <a:srgbClr val="000000"/>
                          </a:solidFill>
                          <a:effectLst/>
                          <a:latin typeface="Calibri" panose="020F0502020204030204" pitchFamily="34" charset="0"/>
                        </a:rPr>
                        <a:t>Level of formal education</a:t>
                      </a:r>
                      <a:br>
                        <a:rPr lang="en-GB" sz="1800" b="0" i="0" u="none" strike="noStrike" dirty="0">
                          <a:solidFill>
                            <a:srgbClr val="000000"/>
                          </a:solidFill>
                          <a:effectLst/>
                          <a:latin typeface="Calibri" panose="020F0502020204030204" pitchFamily="34" charset="0"/>
                        </a:rPr>
                      </a:br>
                      <a:r>
                        <a:rPr lang="en-GB" sz="1800" b="0" i="0" u="none" strike="noStrike" dirty="0">
                          <a:solidFill>
                            <a:srgbClr val="000000"/>
                          </a:solidFill>
                          <a:effectLst/>
                          <a:latin typeface="Calibri" panose="020F0502020204030204" pitchFamily="34" charset="0"/>
                        </a:rPr>
                        <a:t>L</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r>
              <a:tr h="214864">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a:noFill/>
                    </a:lnL>
                    <a:lnR>
                      <a:noFill/>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 </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4"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r>
              <a:tr h="225608">
                <a:tc gridSpan="2">
                  <a:txBody>
                    <a:bodyPr/>
                    <a:lstStyle/>
                    <a:p>
                      <a:pPr algn="ctr" fontAlgn="b"/>
                      <a:r>
                        <a:rPr lang="sq-AL" sz="1600" b="0" i="0" u="none" strike="noStrike" dirty="0">
                          <a:solidFill>
                            <a:srgbClr val="000000"/>
                          </a:solidFill>
                          <a:effectLst/>
                          <a:latin typeface="Calibri" panose="020F0502020204030204" pitchFamily="34" charset="0"/>
                        </a:rPr>
                        <a:t> </a:t>
                      </a:r>
                    </a:p>
                  </a:txBody>
                  <a:tcPr marL="10742" marR="10742" marT="10742"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sq-AL"/>
                    </a:p>
                  </a:txBody>
                  <a:tcPr/>
                </a:tc>
                <a:tc>
                  <a:txBody>
                    <a:bodyPr/>
                    <a:lstStyle/>
                    <a:p>
                      <a:pPr algn="ctr" fontAlgn="b"/>
                      <a:r>
                        <a:rPr lang="sq-AL" sz="1600" b="0" i="0" u="none" strike="noStrike" dirty="0">
                          <a:solidFill>
                            <a:srgbClr val="A6A6A6"/>
                          </a:solidFill>
                          <a:effectLst/>
                          <a:latin typeface="Calibri" panose="020F0502020204030204" pitchFamily="34" charset="0"/>
                        </a:rPr>
                        <a:t>Obs. no.</a:t>
                      </a:r>
                    </a:p>
                  </a:txBody>
                  <a:tcPr marL="10742" marR="10742" marT="10742"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800" b="0" i="0" u="none" strike="noStrike" dirty="0">
                          <a:solidFill>
                            <a:srgbClr val="000000"/>
                          </a:solidFill>
                          <a:effectLst/>
                          <a:latin typeface="Calibri" panose="020F0502020204030204" pitchFamily="34" charset="0"/>
                        </a:rPr>
                        <a:t>No element.</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800" b="0" i="0" u="none" strike="noStrike" dirty="0">
                          <a:solidFill>
                            <a:srgbClr val="000000"/>
                          </a:solidFill>
                          <a:effectLst/>
                          <a:latin typeface="Calibri" panose="020F0502020204030204" pitchFamily="34" charset="0"/>
                        </a:rPr>
                        <a:t>Elementary</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800" b="0" i="0" u="none" strike="noStrike" dirty="0">
                          <a:solidFill>
                            <a:srgbClr val="000000"/>
                          </a:solidFill>
                          <a:effectLst/>
                          <a:latin typeface="Calibri" panose="020F0502020204030204" pitchFamily="34" charset="0"/>
                        </a:rPr>
                        <a:t>High school</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800" b="0" i="0" u="none" strike="noStrike" dirty="0">
                          <a:solidFill>
                            <a:srgbClr val="000000"/>
                          </a:solidFill>
                          <a:effectLst/>
                          <a:latin typeface="Calibri" panose="020F0502020204030204" pitchFamily="34" charset="0"/>
                        </a:rPr>
                        <a:t>University</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96668">
                <a:tc gridSpan="2">
                  <a:txBody>
                    <a:bodyPr/>
                    <a:lstStyle/>
                    <a:p>
                      <a:pPr algn="ctr" fontAlgn="ctr"/>
                      <a:r>
                        <a:rPr lang="sq-AL" sz="1600" b="0" i="0" u="none" strike="noStrike" dirty="0">
                          <a:solidFill>
                            <a:srgbClr val="000000"/>
                          </a:solidFill>
                          <a:effectLst/>
                          <a:latin typeface="Calibri" panose="020F0502020204030204" pitchFamily="34" charset="0"/>
                        </a:rPr>
                        <a:t>2012</a:t>
                      </a:r>
                    </a:p>
                  </a:txBody>
                  <a:tcPr marL="10742" marR="10742" marT="1074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5121</a:t>
                      </a:r>
                    </a:p>
                  </a:txBody>
                  <a:tcPr marL="10742" marR="10742" marT="10742"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-0.3103***</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-0.239***</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600" b="0" i="0" u="none" strike="noStrike">
                          <a:solidFill>
                            <a:srgbClr val="000000"/>
                          </a:solidFill>
                          <a:effectLst/>
                          <a:latin typeface="Calibri" panose="020F0502020204030204" pitchFamily="34" charset="0"/>
                        </a:rPr>
                        <a:t>-0.0326</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600" b="0" i="0" u="none" strike="noStrike">
                          <a:solidFill>
                            <a:srgbClr val="000000"/>
                          </a:solidFill>
                          <a:effectLst/>
                          <a:latin typeface="Calibri" panose="020F0502020204030204" pitchFamily="34" charset="0"/>
                        </a:rPr>
                        <a:t>0.5396***</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r>
              <a:tr h="396668">
                <a:tc gridSpan="2">
                  <a:txBody>
                    <a:bodyPr/>
                    <a:lstStyle/>
                    <a:p>
                      <a:pPr algn="ctr" fontAlgn="ctr"/>
                      <a:r>
                        <a:rPr lang="sq-AL" sz="1600" b="0" i="0" u="none" strike="noStrike">
                          <a:solidFill>
                            <a:srgbClr val="000000"/>
                          </a:solidFill>
                          <a:effectLst/>
                          <a:latin typeface="Calibri" panose="020F0502020204030204" pitchFamily="34" charset="0"/>
                        </a:rPr>
                        <a:t>2008</a:t>
                      </a:r>
                    </a:p>
                  </a:txBody>
                  <a:tcPr marL="10742" marR="10742" marT="10742"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3432</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-0.3127***</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-0.2038***</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a:solidFill>
                            <a:srgbClr val="000000"/>
                          </a:solidFill>
                          <a:effectLst/>
                          <a:latin typeface="Calibri" panose="020F0502020204030204" pitchFamily="34" charset="0"/>
                        </a:rPr>
                        <a:t>0.0777*</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a:solidFill>
                            <a:srgbClr val="000000"/>
                          </a:solidFill>
                          <a:effectLst/>
                          <a:latin typeface="Calibri" panose="020F0502020204030204" pitchFamily="34" charset="0"/>
                        </a:rPr>
                        <a:t>0.6899***</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r>
              <a:tr h="396668">
                <a:tc gridSpan="2">
                  <a:txBody>
                    <a:bodyPr/>
                    <a:lstStyle/>
                    <a:p>
                      <a:pPr algn="ctr" fontAlgn="ctr"/>
                      <a:r>
                        <a:rPr lang="sq-AL" sz="1600" b="0" i="0" u="none" strike="noStrike">
                          <a:solidFill>
                            <a:srgbClr val="000000"/>
                          </a:solidFill>
                          <a:effectLst/>
                          <a:latin typeface="Calibri" panose="020F0502020204030204" pitchFamily="34" charset="0"/>
                        </a:rPr>
                        <a:t>2005</a:t>
                      </a:r>
                    </a:p>
                  </a:txBody>
                  <a:tcPr marL="10742" marR="10742" marT="10742"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a:solidFill>
                            <a:srgbClr val="A6A6A6"/>
                          </a:solidFill>
                          <a:effectLst/>
                          <a:latin typeface="Calibri" panose="020F0502020204030204" pitchFamily="34" charset="0"/>
                        </a:rPr>
                        <a:t>3938</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-0.3455***</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-0.2106***</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0.0611*</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a:solidFill>
                            <a:srgbClr val="000000"/>
                          </a:solidFill>
                          <a:effectLst/>
                          <a:latin typeface="Calibri" panose="020F0502020204030204" pitchFamily="34" charset="0"/>
                        </a:rPr>
                        <a:t>0.8026***</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r>
              <a:tr h="396668">
                <a:tc gridSpan="2">
                  <a:txBody>
                    <a:bodyPr/>
                    <a:lstStyle/>
                    <a:p>
                      <a:pPr algn="ctr" fontAlgn="ctr"/>
                      <a:r>
                        <a:rPr lang="sq-AL" sz="1600" b="0" i="0" u="none" strike="noStrike">
                          <a:solidFill>
                            <a:srgbClr val="000000"/>
                          </a:solidFill>
                          <a:effectLst/>
                          <a:latin typeface="Calibri" panose="020F0502020204030204" pitchFamily="34" charset="0"/>
                        </a:rPr>
                        <a:t>2002</a:t>
                      </a:r>
                    </a:p>
                  </a:txBody>
                  <a:tcPr marL="10742" marR="10742" marT="10742"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a:solidFill>
                            <a:srgbClr val="A6A6A6"/>
                          </a:solidFill>
                          <a:effectLst/>
                          <a:latin typeface="Calibri" panose="020F0502020204030204" pitchFamily="34" charset="0"/>
                        </a:rPr>
                        <a:t>2372</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-0.1995***</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-0.1467***</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-0.0524</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chemeClr val="accent2">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0.4096***</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r>
              <a:tr h="405701">
                <a:tc gridSpan="8">
                  <a:txBody>
                    <a:bodyPr/>
                    <a:lstStyle/>
                    <a:p>
                      <a:pPr algn="ctr" fontAlgn="b"/>
                      <a:r>
                        <a:rPr lang="sq-AL" sz="1600" b="0" i="0" u="none" strike="noStrike" dirty="0" smtClean="0">
                          <a:solidFill>
                            <a:srgbClr val="000000"/>
                          </a:solidFill>
                          <a:effectLst/>
                          <a:latin typeface="Calibri" panose="020F0502020204030204" pitchFamily="34" charset="0"/>
                        </a:rPr>
                        <a:t>-------------------------</a:t>
                      </a:r>
                      <a:r>
                        <a:rPr lang="en-GB" sz="1600" b="0" i="0" u="none" strike="noStrike" dirty="0" smtClean="0">
                          <a:solidFill>
                            <a:srgbClr val="000000"/>
                          </a:solidFill>
                          <a:effectLst/>
                          <a:latin typeface="Calibri" panose="020F0502020204030204" pitchFamily="34" charset="0"/>
                        </a:rPr>
                        <a:t>---------------------------</a:t>
                      </a:r>
                      <a:r>
                        <a:rPr lang="sq-AL" sz="1600" b="0" i="0" u="none" strike="noStrike" dirty="0" smtClean="0">
                          <a:solidFill>
                            <a:srgbClr val="000000"/>
                          </a:solidFill>
                          <a:effectLst/>
                          <a:latin typeface="Calibri" panose="020F0502020204030204" pitchFamily="34" charset="0"/>
                        </a:rPr>
                        <a:t>-------------------------------------------------------------------------</a:t>
                      </a:r>
                      <a:endParaRPr lang="sq-AL" sz="1600" b="0" i="0" u="none" strike="noStrike" dirty="0">
                        <a:solidFill>
                          <a:srgbClr val="000000"/>
                        </a:solidFill>
                        <a:effectLst/>
                        <a:latin typeface="Calibri" panose="020F0502020204030204" pitchFamily="34" charset="0"/>
                      </a:endParaRP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r>
              <a:tr h="214864">
                <a:tc rowSpan="2" gridSpan="2">
                  <a:txBody>
                    <a:bodyPr/>
                    <a:lstStyle/>
                    <a:p>
                      <a:pPr algn="ctr" fontAlgn="b"/>
                      <a:r>
                        <a:rPr lang="sq-AL" sz="1500" b="0" i="0" u="none" strike="noStrike" dirty="0" smtClean="0">
                          <a:solidFill>
                            <a:srgbClr val="000000"/>
                          </a:solidFill>
                          <a:effectLst/>
                          <a:latin typeface="Calibri" panose="020F0502020204030204" pitchFamily="34" charset="0"/>
                        </a:rPr>
                        <a:t>Sample</a:t>
                      </a:r>
                      <a:r>
                        <a:rPr lang="en-GB" sz="1500" b="0" i="0" u="none" strike="noStrike" baseline="0" dirty="0" smtClean="0">
                          <a:solidFill>
                            <a:srgbClr val="000000"/>
                          </a:solidFill>
                          <a:effectLst/>
                          <a:latin typeface="Calibri" panose="020F0502020204030204" pitchFamily="34" charset="0"/>
                        </a:rPr>
                        <a:t> </a:t>
                      </a:r>
                      <a:r>
                        <a:rPr lang="sq-AL" sz="1500" b="0" i="0" u="none" strike="noStrike" dirty="0" smtClean="0">
                          <a:solidFill>
                            <a:srgbClr val="000000"/>
                          </a:solidFill>
                          <a:effectLst/>
                          <a:latin typeface="Calibri" panose="020F0502020204030204" pitchFamily="34" charset="0"/>
                        </a:rPr>
                        <a:t>weighted means</a:t>
                      </a:r>
                      <a:r>
                        <a:rPr lang="en-GB" sz="1500" b="0" i="0" u="none" strike="noStrike" dirty="0" smtClean="0">
                          <a:solidFill>
                            <a:srgbClr val="000000"/>
                          </a:solidFill>
                          <a:effectLst/>
                          <a:latin typeface="Calibri" panose="020F0502020204030204" pitchFamily="34" charset="0"/>
                        </a:rPr>
                        <a:t> for each column</a:t>
                      </a:r>
                      <a:r>
                        <a:rPr lang="sq-AL" sz="1500" b="0" i="0" u="none" strike="noStrike" dirty="0" smtClean="0">
                          <a:solidFill>
                            <a:srgbClr val="000000"/>
                          </a:solidFill>
                          <a:effectLst/>
                          <a:latin typeface="Calibri" panose="020F0502020204030204" pitchFamily="34" charset="0"/>
                        </a:rPr>
                        <a:t>:</a:t>
                      </a:r>
                      <a:endParaRPr lang="sq-AL" sz="1500" b="0" i="0" u="none" strike="noStrike" dirty="0">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rowSpan="2" hMerge="1">
                  <a:txBody>
                    <a:bodyPr/>
                    <a:lstStyle/>
                    <a:p>
                      <a:endParaRPr lang="sq-AL"/>
                    </a:p>
                  </a:txBody>
                  <a:tcPr/>
                </a:tc>
                <a:tc>
                  <a:txBody>
                    <a:bodyPr/>
                    <a:lstStyle/>
                    <a:p>
                      <a:pPr algn="ctr" fontAlgn="b"/>
                      <a:r>
                        <a:rPr lang="sq-AL" sz="1600" b="0" i="1" u="none" strike="noStrike">
                          <a:solidFill>
                            <a:srgbClr val="A6A6A6"/>
                          </a:solidFill>
                          <a:effectLst/>
                          <a:latin typeface="Calibri" panose="020F0502020204030204" pitchFamily="34" charset="0"/>
                        </a:rPr>
                        <a:t>14863</a:t>
                      </a:r>
                    </a:p>
                  </a:txBody>
                  <a:tcPr marL="10742" marR="10742" marT="10742"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b"/>
                      <a:r>
                        <a:rPr lang="sq-AL" sz="2000" b="0" i="0" u="none" strike="noStrike" dirty="0">
                          <a:solidFill>
                            <a:srgbClr val="000000"/>
                          </a:solidFill>
                          <a:effectLst/>
                          <a:latin typeface="Calibri" panose="020F0502020204030204" pitchFamily="34" charset="0"/>
                        </a:rPr>
                        <a:t>-30.2%</a:t>
                      </a: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-20.9%</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1.5%</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62.3%</a:t>
                      </a:r>
                    </a:p>
                  </a:txBody>
                  <a:tcPr marL="10742" marR="10742" marT="10742"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r>
              <a:tr h="224090">
                <a:tc gridSpan="2" vMerge="1">
                  <a:txBody>
                    <a:bodyPr/>
                    <a:lstStyle/>
                    <a:p>
                      <a:endParaRPr lang="sq-AL"/>
                    </a:p>
                  </a:txBody>
                  <a:tcPr/>
                </a:tc>
                <a:tc hMerge="1" vMerge="1">
                  <a:txBody>
                    <a:bodyPr/>
                    <a:lstStyle/>
                    <a:p>
                      <a:endParaRPr lang="sq-AL"/>
                    </a:p>
                  </a:txBody>
                  <a:tcPr/>
                </a:tc>
                <a:tc>
                  <a:txBody>
                    <a:bodyPr/>
                    <a:lstStyle/>
                    <a:p>
                      <a:pPr algn="ctr" fontAlgn="b"/>
                      <a:r>
                        <a:rPr lang="sq-AL" sz="1600" b="0" i="1" u="none" strike="noStrike" dirty="0">
                          <a:solidFill>
                            <a:srgbClr val="000000"/>
                          </a:solidFill>
                          <a:effectLst/>
                          <a:latin typeface="Calibri" panose="020F0502020204030204" pitchFamily="34" charset="0"/>
                        </a:rPr>
                        <a:t> </a:t>
                      </a:r>
                    </a:p>
                  </a:txBody>
                  <a:tcPr marL="10742" marR="10742" marT="1074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10742" marR="10742" marT="107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r>
            </a:tbl>
          </a:graphicData>
        </a:graphic>
      </p:graphicFrame>
    </p:spTree>
    <p:extLst>
      <p:ext uri="{BB962C8B-B14F-4D97-AF65-F5344CB8AC3E}">
        <p14:creationId xmlns:p14="http://schemas.microsoft.com/office/powerpoint/2010/main" val="39453176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sp>
        <p:nvSpPr>
          <p:cNvPr id="3" name="Content Placeholder 2"/>
          <p:cNvSpPr>
            <a:spLocks noGrp="1"/>
          </p:cNvSpPr>
          <p:nvPr>
            <p:ph idx="1"/>
          </p:nvPr>
        </p:nvSpPr>
        <p:spPr>
          <a:xfrm>
            <a:off x="838201" y="944737"/>
            <a:ext cx="3452445" cy="5018020"/>
          </a:xfrm>
        </p:spPr>
        <p:txBody>
          <a:bodyPr>
            <a:normAutofit/>
          </a:bodyPr>
          <a:lstStyle/>
          <a:p>
            <a:pPr marL="0" indent="0">
              <a:buNone/>
            </a:pPr>
            <a:r>
              <a:rPr lang="en-GB" sz="2400" noProof="1">
                <a:solidFill>
                  <a:srgbClr val="0070C0"/>
                </a:solidFill>
              </a:rPr>
              <a:t>Compared to the weighted grand mean:</a:t>
            </a:r>
          </a:p>
          <a:p>
            <a:r>
              <a:rPr lang="en-GB" sz="2400" noProof="1">
                <a:solidFill>
                  <a:srgbClr val="0070C0"/>
                </a:solidFill>
              </a:rPr>
              <a:t>Falling wage tendencies for employees with a low formal education;</a:t>
            </a:r>
          </a:p>
          <a:p>
            <a:r>
              <a:rPr lang="en-GB" sz="2400" noProof="1">
                <a:solidFill>
                  <a:srgbClr val="0070C0"/>
                </a:solidFill>
              </a:rPr>
              <a:t>In the latter years, falling wage tendencies for employees with a university degree also;</a:t>
            </a:r>
          </a:p>
          <a:p>
            <a:r>
              <a:rPr lang="en-GB" sz="2400" dirty="0">
                <a:solidFill>
                  <a:srgbClr val="0070C0"/>
                </a:solidFill>
              </a:rPr>
              <a:t>Wages of employees with a high school diploma tend to stay about the mean.</a:t>
            </a:r>
            <a:endParaRPr lang="en-GB" sz="2400" noProof="1">
              <a:solidFill>
                <a:srgbClr val="0070C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13</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graphicFrame>
        <p:nvGraphicFramePr>
          <p:cNvPr id="10" name="Chart 9">
            <a:extLst>
              <a:ext uri="{FF2B5EF4-FFF2-40B4-BE49-F238E27FC236}">
                <a16:creationId xmlns:a16="http://schemas.microsoft.com/office/drawing/2014/main" xmlns="" id="{B9D39A03-5B0A-4860-A1E8-C197AFEA0C7E}"/>
              </a:ext>
            </a:extLst>
          </p:cNvPr>
          <p:cNvGraphicFramePr/>
          <p:nvPr>
            <p:extLst>
              <p:ext uri="{D42A27DB-BD31-4B8C-83A1-F6EECF244321}">
                <p14:modId xmlns:p14="http://schemas.microsoft.com/office/powerpoint/2010/main" val="2849549325"/>
              </p:ext>
            </p:extLst>
          </p:nvPr>
        </p:nvGraphicFramePr>
        <p:xfrm>
          <a:off x="4427488" y="1859377"/>
          <a:ext cx="6926312" cy="393651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796598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62935" y="5064040"/>
            <a:ext cx="3249672" cy="307777"/>
          </a:xfrm>
          <a:prstGeom prst="rect">
            <a:avLst/>
          </a:prstGeom>
        </p:spPr>
        <p:txBody>
          <a:bodyPr wrap="none">
            <a:spAutoFit/>
          </a:bodyPr>
          <a:lstStyle/>
          <a:p>
            <a:r>
              <a:rPr lang="en-GB" sz="1400" dirty="0">
                <a:solidFill>
                  <a:srgbClr val="0070C0"/>
                </a:solidFill>
              </a:rPr>
              <a:t>{1} Legislators, senior officials / managers;</a:t>
            </a:r>
            <a:endParaRPr lang="sq-AL" sz="1400" dirty="0">
              <a:solidFill>
                <a:srgbClr val="0070C0"/>
              </a:solidFill>
            </a:endParaRPr>
          </a:p>
        </p:txBody>
      </p:sp>
      <mc:AlternateContent xmlns:mc="http://schemas.openxmlformats.org/markup-compatibility/2006" xmlns:a14="http://schemas.microsoft.com/office/drawing/2010/main">
        <mc:Choice Requires="a14">
          <p:sp>
            <p:nvSpPr>
              <p:cNvPr id="35" name="Content Placeholder 2"/>
              <p:cNvSpPr>
                <a:spLocks noGrp="1"/>
              </p:cNvSpPr>
              <p:nvPr>
                <p:ph idx="1"/>
              </p:nvPr>
            </p:nvSpPr>
            <p:spPr>
              <a:xfrm>
                <a:off x="838198" y="1815152"/>
                <a:ext cx="4886741" cy="4147605"/>
              </a:xfrm>
            </p:spPr>
            <p:txBody>
              <a:bodyPr>
                <a:normAutofit/>
              </a:bodyPr>
              <a:lstStyle/>
              <a:p>
                <a:pPr marL="0" indent="0">
                  <a:buNone/>
                </a:pPr>
                <a:r>
                  <a:rPr lang="en-GB" sz="2200" noProof="1" smtClean="0">
                    <a:solidFill>
                      <a:srgbClr val="0070C0"/>
                    </a:solidFill>
                  </a:rPr>
                  <a:t>Results from (1) </a:t>
                </a:r>
                <a:r>
                  <a:rPr lang="en-GB" sz="2200" noProof="1">
                    <a:solidFill>
                      <a:srgbClr val="0070C0"/>
                    </a:solidFill>
                  </a:rPr>
                  <a:t>+</a:t>
                </a:r>
                <a:r>
                  <a:rPr lang="en-GB" sz="2200" dirty="0">
                    <a:solidFill>
                      <a:srgbClr val="0070C0"/>
                    </a:solidFill>
                  </a:rPr>
                  <a:t> </a:t>
                </a:r>
                <a14:m>
                  <m:oMath xmlns:m="http://schemas.openxmlformats.org/officeDocument/2006/math">
                    <m:nary>
                      <m:naryPr>
                        <m:chr m:val="∑"/>
                        <m:limLoc m:val="undOvr"/>
                        <m:ctrlPr>
                          <a:rPr lang="sq-AL" sz="2400" i="1" smtClean="0">
                            <a:solidFill>
                              <a:srgbClr val="926C00"/>
                            </a:solidFill>
                            <a:latin typeface="Cambria Math" panose="02040503050406030204" pitchFamily="18" charset="0"/>
                          </a:rPr>
                        </m:ctrlPr>
                      </m:naryPr>
                      <m:sub>
                        <m:r>
                          <a:rPr lang="en-GB" sz="2400" i="1">
                            <a:solidFill>
                              <a:srgbClr val="926C00"/>
                            </a:solidFill>
                            <a:latin typeface="Cambria Math" panose="02040503050406030204" pitchFamily="18" charset="0"/>
                          </a:rPr>
                          <m:t>𝑗</m:t>
                        </m:r>
                        <m:r>
                          <a:rPr lang="en-GB" sz="2400">
                            <a:solidFill>
                              <a:srgbClr val="926C00"/>
                            </a:solidFill>
                            <a:latin typeface="Cambria Math" panose="02040503050406030204" pitchFamily="18" charset="0"/>
                          </a:rPr>
                          <m:t>=2</m:t>
                        </m:r>
                      </m:sub>
                      <m:sup>
                        <m:r>
                          <a:rPr lang="en-GB" sz="2400" i="1">
                            <a:solidFill>
                              <a:srgbClr val="926C00"/>
                            </a:solidFill>
                            <a:latin typeface="Cambria Math" panose="02040503050406030204" pitchFamily="18" charset="0"/>
                          </a:rPr>
                          <m:t>10</m:t>
                        </m:r>
                      </m:sup>
                      <m:e>
                        <m:sSub>
                          <m:sSubPr>
                            <m:ctrlPr>
                              <a:rPr lang="sq-AL" sz="2400" i="1">
                                <a:solidFill>
                                  <a:srgbClr val="926C00"/>
                                </a:solidFill>
                                <a:latin typeface="Cambria Math" panose="02040503050406030204" pitchFamily="18" charset="0"/>
                              </a:rPr>
                            </m:ctrlPr>
                          </m:sSubPr>
                          <m:e>
                            <m:r>
                              <m:rPr>
                                <m:sty m:val="p"/>
                              </m:rPr>
                              <a:rPr lang="en-GB" sz="2400">
                                <a:solidFill>
                                  <a:srgbClr val="926C00"/>
                                </a:solidFill>
                                <a:latin typeface="Cambria Math" panose="02040503050406030204" pitchFamily="18" charset="0"/>
                              </a:rPr>
                              <m:t>ω</m:t>
                            </m:r>
                          </m:e>
                          <m:sub>
                            <m:r>
                              <a:rPr lang="en-GB" sz="2400" i="1">
                                <a:solidFill>
                                  <a:srgbClr val="926C00"/>
                                </a:solidFill>
                                <a:latin typeface="Cambria Math" panose="02040503050406030204" pitchFamily="18" charset="0"/>
                              </a:rPr>
                              <m:t>𝑗</m:t>
                            </m:r>
                          </m:sub>
                        </m:sSub>
                      </m:e>
                    </m:nary>
                  </m:oMath>
                </a14:m>
                <a:r>
                  <a:rPr lang="en-GB" sz="2400" i="1" dirty="0" err="1">
                    <a:solidFill>
                      <a:srgbClr val="926C00"/>
                    </a:solidFill>
                    <a:latin typeface="Times New Roman" panose="02020603050405020304" pitchFamily="18" charset="0"/>
                    <a:cs typeface="Times New Roman" panose="02020603050405020304" pitchFamily="18" charset="0"/>
                  </a:rPr>
                  <a:t>C</a:t>
                </a:r>
                <a:r>
                  <a:rPr lang="en-GB" sz="2400" i="1" baseline="-25000" dirty="0" err="1">
                    <a:solidFill>
                      <a:srgbClr val="926C00"/>
                    </a:solidFill>
                    <a:latin typeface="Times New Roman" panose="02020603050405020304" pitchFamily="18" charset="0"/>
                    <a:cs typeface="Times New Roman" panose="02020603050405020304" pitchFamily="18" charset="0"/>
                  </a:rPr>
                  <a:t>j,</a:t>
                </a:r>
                <a:r>
                  <a:rPr lang="en-GB" sz="2400" baseline="-25000" dirty="0" err="1">
                    <a:solidFill>
                      <a:srgbClr val="926C00"/>
                    </a:solidFill>
                    <a:latin typeface="Times New Roman" panose="02020603050405020304" pitchFamily="18" charset="0"/>
                    <a:cs typeface="Times New Roman" panose="02020603050405020304" pitchFamily="18" charset="0"/>
                  </a:rPr>
                  <a:t>t</a:t>
                </a:r>
                <a:endParaRPr lang="en-GB"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en-GB" sz="2200" noProof="1" smtClean="0">
                    <a:solidFill>
                      <a:srgbClr val="0070C0"/>
                    </a:solidFill>
                  </a:rPr>
                  <a:t>Difference </a:t>
                </a:r>
                <a:r>
                  <a:rPr lang="en-GB" sz="2200" noProof="1">
                    <a:solidFill>
                      <a:srgbClr val="0070C0"/>
                    </a:solidFill>
                  </a:rPr>
                  <a:t>from grand </a:t>
                </a:r>
                <a:r>
                  <a:rPr lang="en-GB" sz="2200" noProof="1" smtClean="0">
                    <a:solidFill>
                      <a:srgbClr val="0070C0"/>
                    </a:solidFill>
                  </a:rPr>
                  <a:t>mean 0:</a:t>
                </a:r>
                <a:endParaRPr lang="en-GB" sz="2200" noProof="1">
                  <a:solidFill>
                    <a:srgbClr val="0070C0"/>
                  </a:solidFill>
                </a:endParaRPr>
              </a:p>
            </p:txBody>
          </p:sp>
        </mc:Choice>
        <mc:Fallback xmlns="">
          <p:sp>
            <p:nvSpPr>
              <p:cNvPr id="35" name="Content Placeholder 2"/>
              <p:cNvSpPr>
                <a:spLocks noGrp="1" noRot="1" noChangeAspect="1" noMove="1" noResize="1" noEditPoints="1" noAdjustHandles="1" noChangeArrowheads="1" noChangeShapeType="1" noTextEdit="1"/>
              </p:cNvSpPr>
              <p:nvPr>
                <p:ph idx="1"/>
              </p:nvPr>
            </p:nvSpPr>
            <p:spPr>
              <a:xfrm>
                <a:off x="838198" y="1815152"/>
                <a:ext cx="4886741" cy="4147605"/>
              </a:xfrm>
              <a:blipFill rotWithShape="0">
                <a:blip r:embed="rId3"/>
                <a:stretch>
                  <a:fillRect l="-1496" t="-1324"/>
                </a:stretch>
              </a:blipFill>
            </p:spPr>
            <p:txBody>
              <a:bodyPr/>
              <a:lstStyle/>
              <a:p>
                <a:r>
                  <a:rPr lang="sq-AL">
                    <a:noFill/>
                  </a:rPr>
                  <a:t> </a:t>
                </a:r>
              </a:p>
            </p:txBody>
          </p:sp>
        </mc:Fallback>
      </mc:AlternateContent>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14</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3" name="Rectangle 2"/>
          <p:cNvSpPr/>
          <p:nvPr/>
        </p:nvSpPr>
        <p:spPr>
          <a:xfrm>
            <a:off x="827713" y="5064040"/>
            <a:ext cx="2222916" cy="307777"/>
          </a:xfrm>
          <a:prstGeom prst="rect">
            <a:avLst/>
          </a:prstGeom>
        </p:spPr>
        <p:txBody>
          <a:bodyPr wrap="square">
            <a:spAutoFit/>
          </a:bodyPr>
          <a:lstStyle/>
          <a:p>
            <a:r>
              <a:rPr lang="en-GB" sz="1400" dirty="0">
                <a:solidFill>
                  <a:srgbClr val="0070C0"/>
                </a:solidFill>
              </a:rPr>
              <a:t>{0} Armed forces</a:t>
            </a:r>
            <a:r>
              <a:rPr lang="en-GB" sz="1400" dirty="0" smtClean="0">
                <a:solidFill>
                  <a:srgbClr val="0070C0"/>
                </a:solidFill>
              </a:rPr>
              <a:t>;</a:t>
            </a:r>
            <a:endParaRPr lang="en-GB" sz="1400" dirty="0">
              <a:solidFill>
                <a:srgbClr val="0070C0"/>
              </a:solidFill>
            </a:endParaRPr>
          </a:p>
        </p:txBody>
      </p:sp>
      <p:sp>
        <p:nvSpPr>
          <p:cNvPr id="13" name="Rectangle 12"/>
          <p:cNvSpPr/>
          <p:nvPr/>
        </p:nvSpPr>
        <p:spPr>
          <a:xfrm>
            <a:off x="8117853" y="5064040"/>
            <a:ext cx="1434047"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{2} Professionals;</a:t>
            </a:r>
            <a:endParaRPr lang="sq-AL" sz="1400" dirty="0">
              <a:solidFill>
                <a:srgbClr val="0070C0"/>
              </a:solidFill>
            </a:endParaRPr>
          </a:p>
        </p:txBody>
      </p:sp>
      <p:sp>
        <p:nvSpPr>
          <p:cNvPr id="17" name="Rectangle 16"/>
          <p:cNvSpPr/>
          <p:nvPr/>
        </p:nvSpPr>
        <p:spPr>
          <a:xfrm>
            <a:off x="827713" y="5296135"/>
            <a:ext cx="3341299"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{3} Technicians and associate professionals;</a:t>
            </a:r>
            <a:endParaRPr lang="sq-AL" sz="1400" dirty="0">
              <a:solidFill>
                <a:srgbClr val="0070C0"/>
              </a:solidFill>
            </a:endParaRPr>
          </a:p>
        </p:txBody>
      </p:sp>
      <p:sp>
        <p:nvSpPr>
          <p:cNvPr id="18" name="Rectangle 17"/>
          <p:cNvSpPr/>
          <p:nvPr/>
        </p:nvSpPr>
        <p:spPr>
          <a:xfrm>
            <a:off x="4462935" y="5296135"/>
            <a:ext cx="917174"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{4} Clerks;</a:t>
            </a:r>
            <a:endParaRPr lang="sq-AL" sz="1400" dirty="0">
              <a:solidFill>
                <a:srgbClr val="0070C0"/>
              </a:solidFill>
            </a:endParaRPr>
          </a:p>
        </p:txBody>
      </p:sp>
      <p:sp>
        <p:nvSpPr>
          <p:cNvPr id="19" name="Rectangle 18"/>
          <p:cNvSpPr/>
          <p:nvPr/>
        </p:nvSpPr>
        <p:spPr>
          <a:xfrm>
            <a:off x="8117853" y="5296135"/>
            <a:ext cx="3352456"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{5} Service /shop and market sales workers;</a:t>
            </a:r>
            <a:endParaRPr lang="sq-AL" sz="1400" dirty="0">
              <a:solidFill>
                <a:srgbClr val="0070C0"/>
              </a:solidFill>
            </a:endParaRPr>
          </a:p>
        </p:txBody>
      </p:sp>
      <p:sp>
        <p:nvSpPr>
          <p:cNvPr id="20" name="Rectangle 19"/>
          <p:cNvSpPr/>
          <p:nvPr/>
        </p:nvSpPr>
        <p:spPr>
          <a:xfrm>
            <a:off x="827713" y="5524706"/>
            <a:ext cx="3290837"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{6} Skilled agricultural and fishery workers;</a:t>
            </a:r>
            <a:endParaRPr lang="sq-AL" sz="1400" dirty="0">
              <a:solidFill>
                <a:srgbClr val="0070C0"/>
              </a:solidFill>
            </a:endParaRPr>
          </a:p>
        </p:txBody>
      </p:sp>
      <p:sp>
        <p:nvSpPr>
          <p:cNvPr id="21" name="Rectangle 20"/>
          <p:cNvSpPr/>
          <p:nvPr/>
        </p:nvSpPr>
        <p:spPr>
          <a:xfrm>
            <a:off x="4462935" y="5524706"/>
            <a:ext cx="2327560"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{7} Craft and related workers;</a:t>
            </a:r>
            <a:endParaRPr lang="sq-AL" sz="1400" dirty="0">
              <a:solidFill>
                <a:srgbClr val="0070C0"/>
              </a:solidFill>
            </a:endParaRPr>
          </a:p>
        </p:txBody>
      </p:sp>
      <p:sp>
        <p:nvSpPr>
          <p:cNvPr id="32" name="Rectangle 31"/>
          <p:cNvSpPr/>
          <p:nvPr/>
        </p:nvSpPr>
        <p:spPr>
          <a:xfrm>
            <a:off x="8117853" y="5524706"/>
            <a:ext cx="3337324"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{8} Plant / machine operators / assemblers;</a:t>
            </a:r>
            <a:endParaRPr lang="sq-AL" sz="1400" dirty="0">
              <a:solidFill>
                <a:srgbClr val="0070C0"/>
              </a:solidFill>
            </a:endParaRPr>
          </a:p>
        </p:txBody>
      </p:sp>
      <p:sp>
        <p:nvSpPr>
          <p:cNvPr id="34" name="Rectangle 33"/>
          <p:cNvSpPr/>
          <p:nvPr/>
        </p:nvSpPr>
        <p:spPr>
          <a:xfrm>
            <a:off x="827713" y="5731131"/>
            <a:ext cx="2225481" cy="286232"/>
          </a:xfrm>
          <a:prstGeom prst="rect">
            <a:avLst/>
          </a:prstGeom>
        </p:spPr>
        <p:txBody>
          <a:bodyPr wrap="none">
            <a:spAutoFit/>
          </a:bodyPr>
          <a:lstStyle/>
          <a:p>
            <a:pPr lvl="0" defTabSz="914400">
              <a:lnSpc>
                <a:spcPct val="90000"/>
              </a:lnSpc>
              <a:spcBef>
                <a:spcPts val="1000"/>
              </a:spcBef>
            </a:pPr>
            <a:r>
              <a:rPr lang="en-GB" sz="1400" dirty="0">
                <a:solidFill>
                  <a:srgbClr val="0070C0"/>
                </a:solidFill>
              </a:rPr>
              <a:t>{9} Elementary occupations </a:t>
            </a:r>
            <a:endParaRPr lang="sq-AL" sz="1400" dirty="0">
              <a:solidFill>
                <a:prstClr val="black"/>
              </a:solidFill>
            </a:endParaRPr>
          </a:p>
        </p:txBody>
      </p:sp>
      <p:graphicFrame>
        <p:nvGraphicFramePr>
          <p:cNvPr id="33" name="Table 32"/>
          <p:cNvGraphicFramePr>
            <a:graphicFrameLocks noGrp="1"/>
          </p:cNvGraphicFramePr>
          <p:nvPr>
            <p:extLst>
              <p:ext uri="{D42A27DB-BD31-4B8C-83A1-F6EECF244321}">
                <p14:modId xmlns:p14="http://schemas.microsoft.com/office/powerpoint/2010/main" val="2731496948"/>
              </p:ext>
            </p:extLst>
          </p:nvPr>
        </p:nvGraphicFramePr>
        <p:xfrm>
          <a:off x="3317973" y="1990896"/>
          <a:ext cx="8021049" cy="3017410"/>
        </p:xfrm>
        <a:graphic>
          <a:graphicData uri="http://schemas.openxmlformats.org/drawingml/2006/table">
            <a:tbl>
              <a:tblPr/>
              <a:tblGrid>
                <a:gridCol w="1187457"/>
                <a:gridCol w="587036"/>
                <a:gridCol w="587036"/>
                <a:gridCol w="46000"/>
                <a:gridCol w="559517"/>
                <a:gridCol w="559517"/>
                <a:gridCol w="559517"/>
                <a:gridCol w="559517"/>
                <a:gridCol w="559517"/>
                <a:gridCol w="559517"/>
                <a:gridCol w="568692"/>
                <a:gridCol w="559517"/>
                <a:gridCol w="559517"/>
                <a:gridCol w="568692"/>
              </a:tblGrid>
              <a:tr h="210454">
                <a:tc>
                  <a:txBody>
                    <a:bodyPr/>
                    <a:lstStyle/>
                    <a:p>
                      <a:pPr algn="l" fontAlgn="b"/>
                      <a:endParaRPr lang="sq-AL" sz="1000" b="0" i="0" u="none" strike="noStrike" dirty="0">
                        <a:solidFill>
                          <a:srgbClr val="000000"/>
                        </a:solidFill>
                        <a:effectLst/>
                        <a:latin typeface="Calibri" panose="020F0502020204030204" pitchFamily="34" charset="0"/>
                      </a:endParaRPr>
                    </a:p>
                  </a:txBody>
                  <a:tcPr marL="8411" marR="8411" marT="8411" marB="0" anchor="b">
                    <a:lnL>
                      <a:noFill/>
                    </a:lnL>
                    <a:lnR>
                      <a:noFill/>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a:noFill/>
                    </a:lnL>
                    <a:lnR>
                      <a:noFill/>
                    </a:lnR>
                    <a:lnT>
                      <a:noFill/>
                    </a:lnT>
                    <a:lnB>
                      <a:noFill/>
                    </a:lnB>
                  </a:tcPr>
                </a:tc>
                <a:tc>
                  <a:txBody>
                    <a:bodyPr/>
                    <a:lstStyle/>
                    <a:p>
                      <a:pPr algn="ctr" fontAlgn="b"/>
                      <a:r>
                        <a:rPr lang="sq-AL" sz="1000" b="0" i="0" u="none" strike="noStrike">
                          <a:solidFill>
                            <a:srgbClr val="000000"/>
                          </a:solidFill>
                          <a:effectLst/>
                          <a:latin typeface="Calibri" panose="020F0502020204030204" pitchFamily="34" charset="0"/>
                        </a:rPr>
                        <a:t> </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rowSpan="2" gridSpan="10">
                  <a:txBody>
                    <a:bodyPr/>
                    <a:lstStyle/>
                    <a:p>
                      <a:pPr algn="ctr" fontAlgn="b"/>
                      <a:r>
                        <a:rPr lang="sq-AL" sz="1800" b="0" i="0" u="none" strike="noStrike" dirty="0">
                          <a:solidFill>
                            <a:srgbClr val="000000"/>
                          </a:solidFill>
                          <a:effectLst/>
                          <a:latin typeface="Calibri" panose="020F0502020204030204" pitchFamily="34" charset="0"/>
                        </a:rPr>
                        <a:t>Occupational classification</a:t>
                      </a:r>
                      <a:br>
                        <a:rPr lang="sq-AL" sz="1800" b="0" i="0" u="none" strike="noStrike" dirty="0">
                          <a:solidFill>
                            <a:srgbClr val="000000"/>
                          </a:solidFill>
                          <a:effectLst/>
                          <a:latin typeface="Calibri" panose="020F0502020204030204" pitchFamily="34" charset="0"/>
                        </a:rPr>
                      </a:br>
                      <a:r>
                        <a:rPr lang="sq-AL" sz="1800" b="0" i="0" u="none" strike="noStrike" dirty="0">
                          <a:solidFill>
                            <a:srgbClr val="000000"/>
                          </a:solidFill>
                          <a:effectLst/>
                          <a:latin typeface="Calibri" panose="020F0502020204030204" pitchFamily="34" charset="0"/>
                        </a:rPr>
                        <a:t>C</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CC"/>
                    </a:solidFill>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c rowSpan="2" hMerge="1">
                  <a:txBody>
                    <a:bodyPr/>
                    <a:lstStyle/>
                    <a:p>
                      <a:endParaRPr lang="sq-AL"/>
                    </a:p>
                  </a:txBody>
                  <a:tcPr/>
                </a:tc>
              </a:tr>
              <a:tr h="210454">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a:noFill/>
                    </a:lnL>
                    <a:lnR>
                      <a:noFill/>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a:noFill/>
                    </a:lnL>
                    <a:lnR>
                      <a:noFill/>
                    </a:lnR>
                    <a:lnT>
                      <a:noFill/>
                    </a:lnT>
                    <a:lnB>
                      <a:noFill/>
                    </a:lnB>
                  </a:tcPr>
                </a:tc>
                <a:tc>
                  <a:txBody>
                    <a:bodyPr/>
                    <a:lstStyle/>
                    <a:p>
                      <a:pPr algn="ctr" fontAlgn="b"/>
                      <a:r>
                        <a:rPr lang="sq-AL" sz="1000" b="0" i="0" u="none" strike="noStrike">
                          <a:solidFill>
                            <a:srgbClr val="000000"/>
                          </a:solidFill>
                          <a:effectLst/>
                          <a:latin typeface="Calibri" panose="020F0502020204030204" pitchFamily="34" charset="0"/>
                        </a:rPr>
                        <a:t> </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10"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c hMerge="1" vMerge="1">
                  <a:txBody>
                    <a:bodyPr/>
                    <a:lstStyle/>
                    <a:p>
                      <a:endParaRPr lang="sq-AL"/>
                    </a:p>
                  </a:txBody>
                  <a:tcPr/>
                </a:tc>
              </a:tr>
              <a:tr h="220978">
                <a:tc gridSpan="2">
                  <a:txBody>
                    <a:bodyPr/>
                    <a:lstStyle/>
                    <a:p>
                      <a:pPr algn="ctr" fontAlgn="b"/>
                      <a:r>
                        <a:rPr lang="sq-AL" sz="1000" b="0" i="0" u="none" strike="noStrike">
                          <a:solidFill>
                            <a:srgbClr val="000000"/>
                          </a:solidFill>
                          <a:effectLst/>
                          <a:latin typeface="Calibri" panose="020F0502020204030204" pitchFamily="34" charset="0"/>
                        </a:rPr>
                        <a:t> </a:t>
                      </a:r>
                    </a:p>
                  </a:txBody>
                  <a:tcPr marL="8411" marR="8411" marT="8411"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sq-AL"/>
                    </a:p>
                  </a:txBody>
                  <a:tcPr/>
                </a:tc>
                <a:tc>
                  <a:txBody>
                    <a:bodyPr/>
                    <a:lstStyle/>
                    <a:p>
                      <a:pPr algn="ctr" fontAlgn="b"/>
                      <a:r>
                        <a:rPr lang="sq-AL" sz="1200" b="0" i="0" u="none" strike="noStrike" dirty="0">
                          <a:solidFill>
                            <a:srgbClr val="A6A6A6"/>
                          </a:solidFill>
                          <a:effectLst/>
                          <a:latin typeface="Calibri" panose="020F0502020204030204" pitchFamily="34" charset="0"/>
                        </a:rPr>
                        <a:t>Obs. no.</a:t>
                      </a:r>
                    </a:p>
                  </a:txBody>
                  <a:tcPr marL="8411" marR="8411" marT="8411"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{3}</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{4}</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{5}</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600" b="0" i="0" u="none" strike="noStrike" dirty="0">
                          <a:solidFill>
                            <a:srgbClr val="000000"/>
                          </a:solidFill>
                          <a:effectLst/>
                          <a:latin typeface="Calibri" panose="020F0502020204030204" pitchFamily="34" charset="0"/>
                        </a:rPr>
                        <a:t>{9}</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r>
              <a:tr h="388528">
                <a:tc gridSpan="2">
                  <a:txBody>
                    <a:bodyPr/>
                    <a:lstStyle/>
                    <a:p>
                      <a:pPr algn="ctr" fontAlgn="ctr"/>
                      <a:r>
                        <a:rPr lang="sq-AL" sz="1100" b="0" i="0" u="none" strike="noStrike" dirty="0">
                          <a:solidFill>
                            <a:srgbClr val="000000"/>
                          </a:solidFill>
                          <a:effectLst/>
                          <a:latin typeface="Calibri" panose="020F0502020204030204" pitchFamily="34" charset="0"/>
                        </a:rPr>
                        <a:t>2012</a:t>
                      </a:r>
                    </a:p>
                  </a:txBody>
                  <a:tcPr marL="8411" marR="8411" marT="841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q-AL"/>
                    </a:p>
                  </a:txBody>
                  <a:tcPr/>
                </a:tc>
                <a:tc>
                  <a:txBody>
                    <a:bodyPr/>
                    <a:lstStyle/>
                    <a:p>
                      <a:pPr algn="ctr" fontAlgn="b"/>
                      <a:r>
                        <a:rPr lang="sq-AL" sz="1400" b="0" i="1" u="none" strike="noStrike" dirty="0">
                          <a:solidFill>
                            <a:srgbClr val="A6A6A6"/>
                          </a:solidFill>
                          <a:effectLst/>
                          <a:latin typeface="Calibri" panose="020F0502020204030204" pitchFamily="34" charset="0"/>
                        </a:rPr>
                        <a:t>5121</a:t>
                      </a:r>
                    </a:p>
                  </a:txBody>
                  <a:tcPr marL="8411" marR="8411" marT="8411"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00" b="0" i="0" u="none" strike="noStrike" dirty="0">
                          <a:solidFill>
                            <a:srgbClr val="000000"/>
                          </a:solidFill>
                          <a:effectLst/>
                          <a:latin typeface="Calibri" panose="020F0502020204030204" pitchFamily="34" charset="0"/>
                        </a:rPr>
                        <a:t>0.127***</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0.57***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0.441***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0.258***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0.178***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-0.039</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0.4***</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0.031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0.083**</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0.13***</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r>
              <a:tr h="388528">
                <a:tc gridSpan="2">
                  <a:txBody>
                    <a:bodyPr/>
                    <a:lstStyle/>
                    <a:p>
                      <a:pPr algn="ctr" fontAlgn="ctr"/>
                      <a:r>
                        <a:rPr lang="sq-AL" sz="1100" b="0" i="0" u="none" strike="noStrike" dirty="0">
                          <a:solidFill>
                            <a:srgbClr val="000000"/>
                          </a:solidFill>
                          <a:effectLst/>
                          <a:latin typeface="Calibri" panose="020F0502020204030204" pitchFamily="34" charset="0"/>
                        </a:rPr>
                        <a:t>2008</a:t>
                      </a:r>
                    </a:p>
                  </a:txBody>
                  <a:tcPr marL="8411" marR="8411" marT="8411"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400" b="0" i="1" u="none" strike="noStrike" dirty="0">
                          <a:solidFill>
                            <a:srgbClr val="A6A6A6"/>
                          </a:solidFill>
                          <a:effectLst/>
                          <a:latin typeface="Calibri" panose="020F0502020204030204" pitchFamily="34" charset="0"/>
                        </a:rPr>
                        <a:t>3432</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00" b="0" i="0" u="none" strike="noStrike" dirty="0">
                          <a:solidFill>
                            <a:srgbClr val="000000"/>
                          </a:solidFill>
                          <a:effectLst/>
                          <a:latin typeface="Calibri" panose="020F0502020204030204" pitchFamily="34" charset="0"/>
                        </a:rPr>
                        <a:t>0.326***</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0.407***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0.442***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0.196***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0.163***</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-0.074*</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0.33***</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0.098***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0.09***</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CC"/>
                    </a:solidFill>
                  </a:tcPr>
                </a:tc>
              </a:tr>
              <a:tr h="388528">
                <a:tc gridSpan="2">
                  <a:txBody>
                    <a:bodyPr/>
                    <a:lstStyle/>
                    <a:p>
                      <a:pPr algn="ctr" fontAlgn="ctr"/>
                      <a:r>
                        <a:rPr lang="sq-AL" sz="1100" b="0" i="0" u="none" strike="noStrike">
                          <a:solidFill>
                            <a:srgbClr val="000000"/>
                          </a:solidFill>
                          <a:effectLst/>
                          <a:latin typeface="Calibri" panose="020F0502020204030204" pitchFamily="34" charset="0"/>
                        </a:rPr>
                        <a:t>2005</a:t>
                      </a:r>
                    </a:p>
                  </a:txBody>
                  <a:tcPr marL="8411" marR="8411" marT="8411"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400" b="0" i="1" u="none" strike="noStrike" dirty="0">
                          <a:solidFill>
                            <a:srgbClr val="A6A6A6"/>
                          </a:solidFill>
                          <a:effectLst/>
                          <a:latin typeface="Calibri" panose="020F0502020204030204" pitchFamily="34" charset="0"/>
                        </a:rPr>
                        <a:t>3938</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00" b="0" i="0" u="none" strike="noStrike">
                          <a:solidFill>
                            <a:srgbClr val="000000"/>
                          </a:solidFill>
                          <a:effectLst/>
                          <a:latin typeface="Calibri" panose="020F0502020204030204" pitchFamily="34" charset="0"/>
                        </a:rPr>
                        <a:t>0.221***</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0.531***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0.388***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0.125***</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0.026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-0.068*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0.43***</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0.102***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0.101***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0.17</a:t>
                      </a:r>
                      <a:r>
                        <a:rPr lang="sq-AL" sz="1100" b="0" i="0" u="none" strike="noStrike" dirty="0">
                          <a:solidFill>
                            <a:srgbClr val="000000"/>
                          </a:solidFill>
                          <a:effectLst/>
                          <a:latin typeface="Calibri" panose="020F0502020204030204" pitchFamily="34" charset="0"/>
                        </a:rPr>
                        <a:t>***</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CC"/>
                    </a:solidFill>
                  </a:tcPr>
                </a:tc>
              </a:tr>
              <a:tr h="388528">
                <a:tc gridSpan="2">
                  <a:txBody>
                    <a:bodyPr/>
                    <a:lstStyle/>
                    <a:p>
                      <a:pPr algn="ctr" fontAlgn="ctr"/>
                      <a:r>
                        <a:rPr lang="sq-AL" sz="1100" b="0" i="0" u="none" strike="noStrike" dirty="0">
                          <a:solidFill>
                            <a:srgbClr val="000000"/>
                          </a:solidFill>
                          <a:effectLst/>
                          <a:latin typeface="Calibri" panose="020F0502020204030204" pitchFamily="34" charset="0"/>
                        </a:rPr>
                        <a:t>2002</a:t>
                      </a:r>
                    </a:p>
                  </a:txBody>
                  <a:tcPr marL="8411" marR="8411" marT="8411"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400" b="0" i="1" u="none" strike="noStrike" dirty="0">
                          <a:solidFill>
                            <a:srgbClr val="A6A6A6"/>
                          </a:solidFill>
                          <a:effectLst/>
                          <a:latin typeface="Calibri" panose="020F0502020204030204" pitchFamily="34" charset="0"/>
                        </a:rPr>
                        <a:t>2372</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00" b="0" i="0" u="none" strike="noStrike">
                          <a:solidFill>
                            <a:srgbClr val="000000"/>
                          </a:solidFill>
                          <a:effectLst/>
                          <a:latin typeface="Calibri" panose="020F0502020204030204" pitchFamily="34" charset="0"/>
                        </a:rPr>
                        <a:t>0.301***</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0.472***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0.128***</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a:solidFill>
                            <a:srgbClr val="000000"/>
                          </a:solidFill>
                          <a:effectLst/>
                          <a:latin typeface="Calibri" panose="020F0502020204030204" pitchFamily="34" charset="0"/>
                        </a:rPr>
                        <a:t>-0.052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-0.067*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0.1</a:t>
                      </a:r>
                      <a:r>
                        <a:rPr lang="en-GB" sz="1100" b="0" i="0" u="none" strike="noStrike" dirty="0" smtClean="0">
                          <a:solidFill>
                            <a:srgbClr val="000000"/>
                          </a:solidFill>
                          <a:effectLst/>
                          <a:latin typeface="Calibri" panose="020F0502020204030204" pitchFamily="34" charset="0"/>
                        </a:rPr>
                        <a:t>4</a:t>
                      </a:r>
                      <a:r>
                        <a:rPr lang="sq-AL" sz="1100" b="0" i="0" u="none" strike="noStrike" dirty="0" smtClean="0">
                          <a:solidFill>
                            <a:srgbClr val="000000"/>
                          </a:solidFill>
                          <a:effectLst/>
                          <a:latin typeface="Calibri" panose="020F0502020204030204" pitchFamily="34" charset="0"/>
                        </a:rPr>
                        <a:t>***</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0.18***</a:t>
                      </a:r>
                      <a:endParaRPr lang="sq-AL" sz="11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0.044***</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0.1***</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a:noFill/>
                    </a:lnB>
                    <a:solidFill>
                      <a:srgbClr val="FFFFCC"/>
                    </a:solidFill>
                  </a:tcPr>
                </a:tc>
                <a:tc>
                  <a:txBody>
                    <a:bodyPr/>
                    <a:lstStyle/>
                    <a:p>
                      <a:pPr algn="ctr" fontAlgn="b"/>
                      <a:r>
                        <a:rPr lang="sq-AL" sz="1100" b="0" i="0" u="none" strike="noStrike" dirty="0">
                          <a:solidFill>
                            <a:srgbClr val="000000"/>
                          </a:solidFill>
                          <a:effectLst/>
                          <a:latin typeface="Calibri" panose="020F0502020204030204" pitchFamily="34" charset="0"/>
                        </a:rPr>
                        <a:t>-</a:t>
                      </a:r>
                      <a:r>
                        <a:rPr lang="sq-AL" sz="1100" b="0" i="0" u="none" strike="noStrike" dirty="0" smtClean="0">
                          <a:solidFill>
                            <a:srgbClr val="000000"/>
                          </a:solidFill>
                          <a:effectLst/>
                          <a:latin typeface="Calibri" panose="020F0502020204030204" pitchFamily="34" charset="0"/>
                        </a:rPr>
                        <a:t>0.15</a:t>
                      </a:r>
                      <a:r>
                        <a:rPr lang="sq-AL" sz="1100" b="0" i="0" u="none" strike="noStrike" dirty="0">
                          <a:solidFill>
                            <a:srgbClr val="000000"/>
                          </a:solidFill>
                          <a:effectLst/>
                          <a:latin typeface="Calibri" panose="020F0502020204030204" pitchFamily="34" charset="0"/>
                        </a:rPr>
                        <a:t>***</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CC"/>
                    </a:solidFill>
                  </a:tcPr>
                </a:tc>
              </a:tr>
              <a:tr h="210454">
                <a:tc gridSpan="14">
                  <a:txBody>
                    <a:bodyPr/>
                    <a:lstStyle/>
                    <a:p>
                      <a:pPr algn="ctr" fontAlgn="b"/>
                      <a:r>
                        <a:rPr lang="sq-AL" sz="1000" b="0" i="0" u="none" strike="noStrike" dirty="0" smtClean="0">
                          <a:solidFill>
                            <a:srgbClr val="000000"/>
                          </a:solidFill>
                          <a:effectLst/>
                          <a:latin typeface="Calibri" panose="020F0502020204030204" pitchFamily="34" charset="0"/>
                        </a:rPr>
                        <a:t>-----------------------------------------</a:t>
                      </a:r>
                      <a:r>
                        <a:rPr lang="en-GB" sz="1000" b="0" i="0" u="none" strike="noStrike" dirty="0" smtClean="0">
                          <a:solidFill>
                            <a:srgbClr val="000000"/>
                          </a:solidFill>
                          <a:effectLst/>
                          <a:latin typeface="Calibri" panose="020F0502020204030204" pitchFamily="34" charset="0"/>
                        </a:rPr>
                        <a:t>--------------------------------</a:t>
                      </a:r>
                      <a:r>
                        <a:rPr lang="sq-AL" sz="1000" b="0" i="0" u="none" strike="noStrike" dirty="0" smtClean="0">
                          <a:solidFill>
                            <a:srgbClr val="000000"/>
                          </a:solidFill>
                          <a:effectLst/>
                          <a:latin typeface="Calibri" panose="020F0502020204030204" pitchFamily="34" charset="0"/>
                        </a:rPr>
                        <a:t>---------------------------------------------------------------</a:t>
                      </a:r>
                      <a:r>
                        <a:rPr lang="en-GB" sz="1000" b="0" i="0" u="none" strike="noStrike" dirty="0" smtClean="0">
                          <a:solidFill>
                            <a:srgbClr val="000000"/>
                          </a:solidFill>
                          <a:effectLst/>
                          <a:latin typeface="Calibri" panose="020F0502020204030204" pitchFamily="34" charset="0"/>
                        </a:rPr>
                        <a:t>-----------------------</a:t>
                      </a:r>
                      <a:r>
                        <a:rPr lang="sq-AL" sz="1000" b="0" i="0" u="none" strike="noStrike" dirty="0" smtClean="0">
                          <a:solidFill>
                            <a:srgbClr val="000000"/>
                          </a:solidFill>
                          <a:effectLst/>
                          <a:latin typeface="Calibri" panose="020F0502020204030204" pitchFamily="34" charset="0"/>
                        </a:rPr>
                        <a:t>---------------------------------------------------</a:t>
                      </a:r>
                      <a:endParaRPr lang="sq-AL" sz="1000" b="0" i="0" u="none" strike="noStrike" dirty="0">
                        <a:solidFill>
                          <a:srgbClr val="000000"/>
                        </a:solidFill>
                        <a:effectLst/>
                        <a:latin typeface="Calibri" panose="020F0502020204030204" pitchFamily="34" charset="0"/>
                      </a:endParaRP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r>
              <a:tr h="210454">
                <a:tc rowSpan="2" gridSpan="2">
                  <a:txBody>
                    <a:bodyPr/>
                    <a:lstStyle/>
                    <a:p>
                      <a:pPr algn="ctr" fontAlgn="b"/>
                      <a:r>
                        <a:rPr lang="sq-AL" sz="1400" b="0" i="0" u="none" strike="noStrike" dirty="0" smtClean="0">
                          <a:solidFill>
                            <a:srgbClr val="000000"/>
                          </a:solidFill>
                          <a:effectLst/>
                          <a:latin typeface="Calibri" panose="020F0502020204030204" pitchFamily="34" charset="0"/>
                        </a:rPr>
                        <a:t>Sample</a:t>
                      </a:r>
                      <a:r>
                        <a:rPr lang="en-GB" sz="1400" b="0" i="0" u="none" strike="noStrike" baseline="0" dirty="0" smtClean="0">
                          <a:solidFill>
                            <a:srgbClr val="000000"/>
                          </a:solidFill>
                          <a:effectLst/>
                          <a:latin typeface="Calibri" panose="020F0502020204030204" pitchFamily="34" charset="0"/>
                        </a:rPr>
                        <a:t> </a:t>
                      </a:r>
                      <a:r>
                        <a:rPr lang="sq-AL" sz="1400" b="0" i="0" u="none" strike="noStrike" dirty="0" smtClean="0">
                          <a:solidFill>
                            <a:srgbClr val="000000"/>
                          </a:solidFill>
                          <a:effectLst/>
                          <a:latin typeface="Calibri" panose="020F0502020204030204" pitchFamily="34" charset="0"/>
                        </a:rPr>
                        <a:t>weighted means</a:t>
                      </a:r>
                      <a:r>
                        <a:rPr lang="en-GB" sz="1400" b="0" i="0" u="none" strike="noStrike" dirty="0" smtClean="0">
                          <a:solidFill>
                            <a:srgbClr val="000000"/>
                          </a:solidFill>
                          <a:effectLst/>
                          <a:latin typeface="Calibri" panose="020F0502020204030204" pitchFamily="34" charset="0"/>
                        </a:rPr>
                        <a:t> for each column</a:t>
                      </a:r>
                      <a:r>
                        <a:rPr lang="sq-AL" sz="1400" b="0" i="0" u="none" strike="noStrike" dirty="0" smtClean="0">
                          <a:solidFill>
                            <a:srgbClr val="000000"/>
                          </a:solidFill>
                          <a:effectLst/>
                          <a:latin typeface="Calibri" panose="020F0502020204030204" pitchFamily="34" charset="0"/>
                        </a:rPr>
                        <a:t>:</a:t>
                      </a:r>
                      <a:endParaRPr lang="sq-AL" sz="14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rowSpan="2" hMerge="1">
                  <a:txBody>
                    <a:bodyPr/>
                    <a:lstStyle/>
                    <a:p>
                      <a:endParaRPr lang="sq-AL"/>
                    </a:p>
                  </a:txBody>
                  <a:tcPr/>
                </a:tc>
                <a:tc>
                  <a:txBody>
                    <a:bodyPr/>
                    <a:lstStyle/>
                    <a:p>
                      <a:pPr algn="ctr" fontAlgn="b"/>
                      <a:r>
                        <a:rPr lang="sq-AL" sz="1400" b="0" i="1" u="none" strike="noStrike" dirty="0">
                          <a:solidFill>
                            <a:srgbClr val="A6A6A6"/>
                          </a:solidFill>
                          <a:effectLst/>
                          <a:latin typeface="Calibri" panose="020F0502020204030204" pitchFamily="34" charset="0"/>
                        </a:rPr>
                        <a:t>14863</a:t>
                      </a:r>
                    </a:p>
                  </a:txBody>
                  <a:tcPr marL="8411" marR="8411" marT="841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sq-AL" sz="1000" b="0" i="0" u="none" strike="noStrike">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b"/>
                      <a:r>
                        <a:rPr lang="sq-AL" sz="1500" b="0" i="0" u="none" strike="noStrike" dirty="0">
                          <a:solidFill>
                            <a:srgbClr val="000000"/>
                          </a:solidFill>
                          <a:effectLst/>
                          <a:latin typeface="Calibri" panose="020F0502020204030204" pitchFamily="34" charset="0"/>
                        </a:rPr>
                        <a:t>22.6%</a:t>
                      </a: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50.6%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37.7%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15.9%</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7.2%</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-4%</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-36%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6.7%</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9.4%</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dashDot"/>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b"/>
                      <a:r>
                        <a:rPr lang="sq-AL" sz="1500" b="0" i="0" u="none" strike="noStrike" dirty="0">
                          <a:solidFill>
                            <a:srgbClr val="000000"/>
                          </a:solidFill>
                          <a:effectLst/>
                          <a:latin typeface="Calibri" panose="020F0502020204030204" pitchFamily="34" charset="0"/>
                        </a:rPr>
                        <a:t>-13.6%</a:t>
                      </a:r>
                    </a:p>
                  </a:txBody>
                  <a:tcPr marL="8411" marR="8411" marT="8411" marB="0" anchor="b">
                    <a:lnL w="6350" cap="flat" cmpd="sng" algn="ctr">
                      <a:solidFill>
                        <a:srgbClr val="000000"/>
                      </a:solidFill>
                      <a:prstDash val="dashDot"/>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CC"/>
                    </a:solidFill>
                  </a:tcPr>
                </a:tc>
              </a:tr>
              <a:tr h="219490">
                <a:tc gridSpan="2" vMerge="1">
                  <a:txBody>
                    <a:bodyPr/>
                    <a:lstStyle/>
                    <a:p>
                      <a:endParaRPr lang="sq-AL"/>
                    </a:p>
                  </a:txBody>
                  <a:tcPr/>
                </a:tc>
                <a:tc hMerge="1" vMerge="1">
                  <a:txBody>
                    <a:bodyPr/>
                    <a:lstStyle/>
                    <a:p>
                      <a:endParaRPr lang="sq-AL"/>
                    </a:p>
                  </a:txBody>
                  <a:tcPr/>
                </a:tc>
                <a:tc>
                  <a:txBody>
                    <a:bodyPr/>
                    <a:lstStyle/>
                    <a:p>
                      <a:pPr algn="ctr" fontAlgn="b"/>
                      <a:r>
                        <a:rPr lang="sq-AL" sz="1400" b="0" i="1" u="none" strike="noStrike" dirty="0">
                          <a:solidFill>
                            <a:srgbClr val="000000"/>
                          </a:solidFill>
                          <a:effectLst/>
                          <a:latin typeface="Calibri" panose="020F0502020204030204" pitchFamily="34" charset="0"/>
                        </a:rPr>
                        <a:t> </a:t>
                      </a:r>
                    </a:p>
                  </a:txBody>
                  <a:tcPr marL="8411" marR="8411" marT="8411"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sq-AL" sz="1000" b="0" i="0" u="none" strike="noStrike" dirty="0">
                        <a:solidFill>
                          <a:srgbClr val="000000"/>
                        </a:solidFill>
                        <a:effectLst/>
                        <a:latin typeface="Calibri" panose="020F0502020204030204" pitchFamily="34" charset="0"/>
                      </a:endParaRPr>
                    </a:p>
                  </a:txBody>
                  <a:tcPr marL="8411" marR="8411" marT="84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r>
            </a:tbl>
          </a:graphicData>
        </a:graphic>
      </p:graphicFrame>
      <p:sp>
        <p:nvSpPr>
          <p:cNvPr id="36" name="Content Placeholder 2"/>
          <p:cNvSpPr txBox="1">
            <a:spLocks/>
          </p:cNvSpPr>
          <p:nvPr/>
        </p:nvSpPr>
        <p:spPr>
          <a:xfrm>
            <a:off x="838198" y="881277"/>
            <a:ext cx="10515602" cy="10294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200" noProof="1" smtClean="0">
                <a:solidFill>
                  <a:srgbClr val="0070C0"/>
                </a:solidFill>
              </a:rPr>
              <a:t>Central tendency calculations </a:t>
            </a:r>
            <a:r>
              <a:rPr lang="en-GB" sz="2200" u="sng" noProof="1" smtClean="0">
                <a:solidFill>
                  <a:srgbClr val="0070C0"/>
                </a:solidFill>
              </a:rPr>
              <a:t>for the total number of observations across all datasets</a:t>
            </a:r>
          </a:p>
          <a:p>
            <a:pPr marL="0" indent="0">
              <a:buFont typeface="Arial" panose="020B0604020202020204" pitchFamily="34" charset="0"/>
              <a:buNone/>
            </a:pPr>
            <a:r>
              <a:rPr lang="en-GB" sz="2200" noProof="1" smtClean="0">
                <a:solidFill>
                  <a:srgbClr val="0070C0"/>
                </a:solidFill>
              </a:rPr>
              <a:t>Regressor marginal effects, exponentiated to represent effect of per-unit increase on wage:</a:t>
            </a:r>
            <a:endParaRPr lang="en-GB" sz="2200" noProof="1">
              <a:solidFill>
                <a:srgbClr val="0070C0"/>
              </a:solidFill>
            </a:endParaRPr>
          </a:p>
        </p:txBody>
      </p:sp>
    </p:spTree>
    <p:extLst>
      <p:ext uri="{BB962C8B-B14F-4D97-AF65-F5344CB8AC3E}">
        <p14:creationId xmlns:p14="http://schemas.microsoft.com/office/powerpoint/2010/main" val="324143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15</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dirty="0">
                <a:solidFill>
                  <a:srgbClr val="C00000"/>
                </a:solidFill>
              </a:rPr>
              <a:t>WAGE DIFFERENTIALS AS AN OUTTURN 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graphicFrame>
        <p:nvGraphicFramePr>
          <p:cNvPr id="10" name="Chart 9">
            <a:extLst>
              <a:ext uri="{FF2B5EF4-FFF2-40B4-BE49-F238E27FC236}">
                <a16:creationId xmlns:a16="http://schemas.microsoft.com/office/drawing/2014/main" xmlns="" id="{00000000-0008-0000-0300-000005000000}"/>
              </a:ext>
            </a:extLst>
          </p:cNvPr>
          <p:cNvGraphicFramePr/>
          <p:nvPr>
            <p:extLst>
              <p:ext uri="{D42A27DB-BD31-4B8C-83A1-F6EECF244321}">
                <p14:modId xmlns:p14="http://schemas.microsoft.com/office/powerpoint/2010/main" val="2739441260"/>
              </p:ext>
            </p:extLst>
          </p:nvPr>
        </p:nvGraphicFramePr>
        <p:xfrm>
          <a:off x="1411232" y="1123786"/>
          <a:ext cx="8892052" cy="4294246"/>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3211752" y="5110255"/>
            <a:ext cx="404278" cy="307777"/>
          </a:xfrm>
          <a:prstGeom prst="rect">
            <a:avLst/>
          </a:prstGeom>
        </p:spPr>
        <p:txBody>
          <a:bodyPr wrap="none">
            <a:spAutoFit/>
          </a:bodyPr>
          <a:lstStyle/>
          <a:p>
            <a:pPr algn="ctr" fontAlgn="b"/>
            <a:r>
              <a:rPr lang="sq-AL" sz="1400" dirty="0">
                <a:solidFill>
                  <a:srgbClr val="000000"/>
                </a:solidFill>
                <a:latin typeface="Calibri" panose="020F0502020204030204" pitchFamily="34" charset="0"/>
              </a:rPr>
              <a:t>1%</a:t>
            </a:r>
          </a:p>
        </p:txBody>
      </p:sp>
      <p:sp>
        <p:nvSpPr>
          <p:cNvPr id="8" name="Rectangle 7"/>
          <p:cNvSpPr/>
          <p:nvPr/>
        </p:nvSpPr>
        <p:spPr>
          <a:xfrm>
            <a:off x="3675225" y="5110255"/>
            <a:ext cx="404278" cy="307777"/>
          </a:xfrm>
          <a:prstGeom prst="rect">
            <a:avLst/>
          </a:prstGeom>
        </p:spPr>
        <p:txBody>
          <a:bodyPr wrap="none">
            <a:spAutoFit/>
          </a:bodyPr>
          <a:lstStyle/>
          <a:p>
            <a:r>
              <a:rPr lang="sq-AL" sz="1400" dirty="0"/>
              <a:t>3%</a:t>
            </a:r>
          </a:p>
        </p:txBody>
      </p:sp>
      <p:sp>
        <p:nvSpPr>
          <p:cNvPr id="12" name="Rectangle 11"/>
          <p:cNvSpPr/>
          <p:nvPr/>
        </p:nvSpPr>
        <p:spPr>
          <a:xfrm>
            <a:off x="4081621" y="5110255"/>
            <a:ext cx="495649" cy="307777"/>
          </a:xfrm>
          <a:prstGeom prst="rect">
            <a:avLst/>
          </a:prstGeom>
        </p:spPr>
        <p:txBody>
          <a:bodyPr wrap="none">
            <a:spAutoFit/>
          </a:bodyPr>
          <a:lstStyle/>
          <a:p>
            <a:r>
              <a:rPr lang="sq-AL" sz="1400" dirty="0"/>
              <a:t>16%</a:t>
            </a:r>
          </a:p>
        </p:txBody>
      </p:sp>
      <p:sp>
        <p:nvSpPr>
          <p:cNvPr id="13" name="Rectangle 12"/>
          <p:cNvSpPr/>
          <p:nvPr/>
        </p:nvSpPr>
        <p:spPr>
          <a:xfrm>
            <a:off x="4573138" y="5110255"/>
            <a:ext cx="404278" cy="307777"/>
          </a:xfrm>
          <a:prstGeom prst="rect">
            <a:avLst/>
          </a:prstGeom>
        </p:spPr>
        <p:txBody>
          <a:bodyPr wrap="none">
            <a:spAutoFit/>
          </a:bodyPr>
          <a:lstStyle/>
          <a:p>
            <a:r>
              <a:rPr lang="sq-AL" sz="1400" dirty="0"/>
              <a:t>9%</a:t>
            </a:r>
          </a:p>
        </p:txBody>
      </p:sp>
      <p:sp>
        <p:nvSpPr>
          <p:cNvPr id="14" name="Rectangle 13"/>
          <p:cNvSpPr/>
          <p:nvPr/>
        </p:nvSpPr>
        <p:spPr>
          <a:xfrm>
            <a:off x="5007528" y="5110255"/>
            <a:ext cx="404278" cy="307777"/>
          </a:xfrm>
          <a:prstGeom prst="rect">
            <a:avLst/>
          </a:prstGeom>
        </p:spPr>
        <p:txBody>
          <a:bodyPr wrap="none">
            <a:spAutoFit/>
          </a:bodyPr>
          <a:lstStyle/>
          <a:p>
            <a:r>
              <a:rPr lang="sq-AL" sz="1400" dirty="0"/>
              <a:t>2%</a:t>
            </a:r>
          </a:p>
        </p:txBody>
      </p:sp>
      <p:sp>
        <p:nvSpPr>
          <p:cNvPr id="15" name="Rectangle 14"/>
          <p:cNvSpPr/>
          <p:nvPr/>
        </p:nvSpPr>
        <p:spPr>
          <a:xfrm>
            <a:off x="5413924" y="5110255"/>
            <a:ext cx="495649" cy="307777"/>
          </a:xfrm>
          <a:prstGeom prst="rect">
            <a:avLst/>
          </a:prstGeom>
        </p:spPr>
        <p:txBody>
          <a:bodyPr wrap="none">
            <a:spAutoFit/>
          </a:bodyPr>
          <a:lstStyle/>
          <a:p>
            <a:r>
              <a:rPr lang="sq-AL" sz="1400" dirty="0"/>
              <a:t>14%</a:t>
            </a:r>
          </a:p>
        </p:txBody>
      </p:sp>
      <p:sp>
        <p:nvSpPr>
          <p:cNvPr id="16" name="Rectangle 15"/>
          <p:cNvSpPr/>
          <p:nvPr/>
        </p:nvSpPr>
        <p:spPr>
          <a:xfrm>
            <a:off x="5857258" y="5110255"/>
            <a:ext cx="495649" cy="307777"/>
          </a:xfrm>
          <a:prstGeom prst="rect">
            <a:avLst/>
          </a:prstGeom>
        </p:spPr>
        <p:txBody>
          <a:bodyPr wrap="none">
            <a:spAutoFit/>
          </a:bodyPr>
          <a:lstStyle/>
          <a:p>
            <a:r>
              <a:rPr lang="sq-AL" sz="1400" dirty="0"/>
              <a:t>16%</a:t>
            </a:r>
          </a:p>
        </p:txBody>
      </p:sp>
      <p:sp>
        <p:nvSpPr>
          <p:cNvPr id="17" name="Rectangle 16"/>
          <p:cNvSpPr/>
          <p:nvPr/>
        </p:nvSpPr>
        <p:spPr>
          <a:xfrm>
            <a:off x="6281850" y="5110255"/>
            <a:ext cx="495649" cy="307777"/>
          </a:xfrm>
          <a:prstGeom prst="rect">
            <a:avLst/>
          </a:prstGeom>
        </p:spPr>
        <p:txBody>
          <a:bodyPr wrap="none">
            <a:spAutoFit/>
          </a:bodyPr>
          <a:lstStyle/>
          <a:p>
            <a:pPr algn="ctr" fontAlgn="b"/>
            <a:r>
              <a:rPr lang="sq-AL" sz="1400" dirty="0">
                <a:solidFill>
                  <a:srgbClr val="000000"/>
                </a:solidFill>
                <a:latin typeface="Calibri" panose="020F0502020204030204" pitchFamily="34" charset="0"/>
              </a:rPr>
              <a:t>18%</a:t>
            </a:r>
          </a:p>
        </p:txBody>
      </p:sp>
      <p:sp>
        <p:nvSpPr>
          <p:cNvPr id="18" name="Rectangle 17"/>
          <p:cNvSpPr/>
          <p:nvPr/>
        </p:nvSpPr>
        <p:spPr>
          <a:xfrm>
            <a:off x="6778410" y="5110255"/>
            <a:ext cx="404278" cy="307777"/>
          </a:xfrm>
          <a:prstGeom prst="rect">
            <a:avLst/>
          </a:prstGeom>
        </p:spPr>
        <p:txBody>
          <a:bodyPr wrap="none">
            <a:spAutoFit/>
          </a:bodyPr>
          <a:lstStyle/>
          <a:p>
            <a:pPr algn="ctr" fontAlgn="b"/>
            <a:r>
              <a:rPr lang="sq-AL" sz="1400" dirty="0">
                <a:solidFill>
                  <a:srgbClr val="000000"/>
                </a:solidFill>
                <a:latin typeface="Calibri" panose="020F0502020204030204" pitchFamily="34" charset="0"/>
              </a:rPr>
              <a:t>9%</a:t>
            </a:r>
          </a:p>
        </p:txBody>
      </p:sp>
      <p:sp>
        <p:nvSpPr>
          <p:cNvPr id="19" name="Rectangle 18"/>
          <p:cNvSpPr/>
          <p:nvPr/>
        </p:nvSpPr>
        <p:spPr>
          <a:xfrm>
            <a:off x="7176578" y="5110255"/>
            <a:ext cx="495649" cy="307777"/>
          </a:xfrm>
          <a:prstGeom prst="rect">
            <a:avLst/>
          </a:prstGeom>
        </p:spPr>
        <p:txBody>
          <a:bodyPr wrap="none">
            <a:spAutoFit/>
          </a:bodyPr>
          <a:lstStyle/>
          <a:p>
            <a:pPr algn="ctr" fontAlgn="b"/>
            <a:r>
              <a:rPr lang="sq-AL" sz="1400" dirty="0">
                <a:solidFill>
                  <a:srgbClr val="000000"/>
                </a:solidFill>
                <a:latin typeface="Calibri" panose="020F0502020204030204" pitchFamily="34" charset="0"/>
              </a:rPr>
              <a:t>11%</a:t>
            </a:r>
          </a:p>
        </p:txBody>
      </p:sp>
      <p:sp>
        <p:nvSpPr>
          <p:cNvPr id="20" name="Rectangle 19"/>
          <p:cNvSpPr/>
          <p:nvPr/>
        </p:nvSpPr>
        <p:spPr>
          <a:xfrm>
            <a:off x="8952215" y="5270704"/>
            <a:ext cx="495649" cy="307777"/>
          </a:xfrm>
          <a:prstGeom prst="rect">
            <a:avLst/>
          </a:prstGeom>
        </p:spPr>
        <p:txBody>
          <a:bodyPr wrap="none">
            <a:spAutoFit/>
          </a:bodyPr>
          <a:lstStyle/>
          <a:p>
            <a:pPr algn="ctr" fontAlgn="b"/>
            <a:r>
              <a:rPr lang="en-GB" sz="1400" dirty="0" smtClean="0">
                <a:solidFill>
                  <a:srgbClr val="000000"/>
                </a:solidFill>
                <a:latin typeface="Calibri" panose="020F0502020204030204" pitchFamily="34" charset="0"/>
              </a:rPr>
              <a:t>31</a:t>
            </a:r>
            <a:r>
              <a:rPr lang="sq-AL" sz="1400" dirty="0" smtClean="0">
                <a:solidFill>
                  <a:srgbClr val="000000"/>
                </a:solidFill>
                <a:latin typeface="Calibri" panose="020F0502020204030204" pitchFamily="34" charset="0"/>
              </a:rPr>
              <a:t>%</a:t>
            </a:r>
            <a:endParaRPr lang="sq-AL" sz="1400" dirty="0">
              <a:solidFill>
                <a:srgbClr val="000000"/>
              </a:solidFill>
              <a:latin typeface="Calibri" panose="020F0502020204030204" pitchFamily="34" charset="0"/>
            </a:endParaRPr>
          </a:p>
        </p:txBody>
      </p:sp>
      <p:sp>
        <p:nvSpPr>
          <p:cNvPr id="21" name="Rectangle 20"/>
          <p:cNvSpPr/>
          <p:nvPr/>
        </p:nvSpPr>
        <p:spPr>
          <a:xfrm>
            <a:off x="9375972" y="5270704"/>
            <a:ext cx="495649" cy="307777"/>
          </a:xfrm>
          <a:prstGeom prst="rect">
            <a:avLst/>
          </a:prstGeom>
        </p:spPr>
        <p:txBody>
          <a:bodyPr wrap="none">
            <a:spAutoFit/>
          </a:bodyPr>
          <a:lstStyle/>
          <a:p>
            <a:pPr algn="ctr" fontAlgn="b"/>
            <a:r>
              <a:rPr lang="en-GB" sz="1400" dirty="0" smtClean="0">
                <a:solidFill>
                  <a:srgbClr val="000000"/>
                </a:solidFill>
                <a:latin typeface="Calibri" panose="020F0502020204030204" pitchFamily="34" charset="0"/>
              </a:rPr>
              <a:t>69</a:t>
            </a:r>
            <a:r>
              <a:rPr lang="sq-AL" sz="1400" dirty="0" smtClean="0">
                <a:solidFill>
                  <a:srgbClr val="000000"/>
                </a:solidFill>
                <a:latin typeface="Calibri" panose="020F0502020204030204" pitchFamily="34" charset="0"/>
              </a:rPr>
              <a:t>%</a:t>
            </a:r>
            <a:endParaRPr lang="sq-AL" sz="1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0611117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sp>
        <p:nvSpPr>
          <p:cNvPr id="3" name="Content Placeholder 2"/>
          <p:cNvSpPr>
            <a:spLocks noGrp="1"/>
          </p:cNvSpPr>
          <p:nvPr>
            <p:ph idx="1"/>
          </p:nvPr>
        </p:nvSpPr>
        <p:spPr>
          <a:xfrm>
            <a:off x="838200" y="930921"/>
            <a:ext cx="10483515" cy="448428"/>
          </a:xfrm>
        </p:spPr>
        <p:txBody>
          <a:bodyPr>
            <a:normAutofit/>
          </a:bodyPr>
          <a:lstStyle/>
          <a:p>
            <a:pPr marL="0" indent="0">
              <a:buNone/>
            </a:pPr>
            <a:r>
              <a:rPr lang="en-US" sz="2400" noProof="1">
                <a:solidFill>
                  <a:srgbClr val="0070C0"/>
                </a:solidFill>
              </a:rPr>
              <a:t>Graph 6 helps visualize wage differential tendencies along the investigated years:</a:t>
            </a: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16</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dirty="0">
                <a:solidFill>
                  <a:srgbClr val="C00000"/>
                </a:solidFill>
              </a:rPr>
              <a:t>WAGE DIFFERENTIALS AS AN OUTTURN 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2" name="Content Placeholder 2"/>
          <p:cNvSpPr txBox="1">
            <a:spLocks/>
          </p:cNvSpPr>
          <p:nvPr/>
        </p:nvSpPr>
        <p:spPr>
          <a:xfrm>
            <a:off x="838201" y="1301859"/>
            <a:ext cx="10483514" cy="9143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noProof="1">
              <a:solidFill>
                <a:srgbClr val="0070C0"/>
              </a:solidFill>
            </a:endParaRPr>
          </a:p>
        </p:txBody>
      </p:sp>
      <p:graphicFrame>
        <p:nvGraphicFramePr>
          <p:cNvPr id="13" name="Chart 12">
            <a:extLst>
              <a:ext uri="{FF2B5EF4-FFF2-40B4-BE49-F238E27FC236}">
                <a16:creationId xmlns:a16="http://schemas.microsoft.com/office/drawing/2014/main" xmlns="" id="{00000000-0008-0000-0300-000006000000}"/>
              </a:ext>
            </a:extLst>
          </p:cNvPr>
          <p:cNvGraphicFramePr/>
          <p:nvPr>
            <p:extLst>
              <p:ext uri="{D42A27DB-BD31-4B8C-83A1-F6EECF244321}">
                <p14:modId xmlns:p14="http://schemas.microsoft.com/office/powerpoint/2010/main" val="3753807919"/>
              </p:ext>
            </p:extLst>
          </p:nvPr>
        </p:nvGraphicFramePr>
        <p:xfrm>
          <a:off x="2151390" y="1507685"/>
          <a:ext cx="7890968" cy="4267472"/>
        </p:xfrm>
        <a:graphic>
          <a:graphicData uri="http://schemas.openxmlformats.org/drawingml/2006/chart">
            <c:chart xmlns:c="http://schemas.openxmlformats.org/drawingml/2006/chart" xmlns:r="http://schemas.openxmlformats.org/officeDocument/2006/relationships" r:id="rId4"/>
          </a:graphicData>
        </a:graphic>
      </p:graphicFrame>
      <p:pic>
        <p:nvPicPr>
          <p:cNvPr id="4" name="Picture 3"/>
          <p:cNvPicPr>
            <a:picLocks noChangeAspect="1"/>
          </p:cNvPicPr>
          <p:nvPr/>
        </p:nvPicPr>
        <p:blipFill>
          <a:blip r:embed="rId5">
            <a:extLst>
              <a:ext uri="{BEBA8EAE-BF5A-486C-A8C5-ECC9F3942E4B}">
                <a14:imgProps xmlns:a14="http://schemas.microsoft.com/office/drawing/2010/main">
                  <a14:imgLayer r:embed="rId6">
                    <a14:imgEffect>
                      <a14:sharpenSoften amount="70000"/>
                    </a14:imgEffect>
                    <a14:imgEffect>
                      <a14:colorTemperature colorTemp="11500"/>
                    </a14:imgEffect>
                    <a14:imgEffect>
                      <a14:brightnessContrast bright="-70000" contrast="-100000"/>
                    </a14:imgEffect>
                  </a14:imgLayer>
                </a14:imgProps>
              </a:ext>
            </a:extLst>
          </a:blip>
          <a:stretch>
            <a:fillRect/>
          </a:stretch>
        </p:blipFill>
        <p:spPr>
          <a:xfrm>
            <a:off x="2828260" y="4663579"/>
            <a:ext cx="7052719" cy="418784"/>
          </a:xfrm>
          <a:prstGeom prst="rect">
            <a:avLst/>
          </a:prstGeom>
          <a:ln>
            <a:noFill/>
          </a:ln>
        </p:spPr>
      </p:pic>
    </p:spTree>
    <p:extLst>
      <p:ext uri="{BB962C8B-B14F-4D97-AF65-F5344CB8AC3E}">
        <p14:creationId xmlns:p14="http://schemas.microsoft.com/office/powerpoint/2010/main" val="1846825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CONCLUSIONS</a:t>
            </a:r>
            <a:endParaRPr lang="sq-AL" dirty="0">
              <a:solidFill>
                <a:srgbClr val="C00000"/>
              </a:solidFill>
            </a:endParaRPr>
          </a:p>
        </p:txBody>
      </p:sp>
      <p:sp>
        <p:nvSpPr>
          <p:cNvPr id="3" name="Content Placeholder 2"/>
          <p:cNvSpPr>
            <a:spLocks noGrp="1"/>
          </p:cNvSpPr>
          <p:nvPr>
            <p:ph idx="1"/>
          </p:nvPr>
        </p:nvSpPr>
        <p:spPr>
          <a:xfrm>
            <a:off x="838200" y="1074821"/>
            <a:ext cx="10515600" cy="4981728"/>
          </a:xfrm>
        </p:spPr>
        <p:txBody>
          <a:bodyPr>
            <a:normAutofit/>
          </a:bodyPr>
          <a:lstStyle/>
          <a:p>
            <a:pPr>
              <a:buFont typeface="Courier New" panose="02070309020205020404" pitchFamily="49" charset="0"/>
              <a:buChar char="o"/>
            </a:pPr>
            <a:r>
              <a:rPr lang="en-GB" sz="2400" noProof="1">
                <a:solidFill>
                  <a:srgbClr val="0070C0"/>
                </a:solidFill>
              </a:rPr>
              <a:t>Results indicate that public sector in Albania has been </a:t>
            </a:r>
            <a:r>
              <a:rPr lang="en-GB" sz="2400" noProof="1" smtClean="0">
                <a:solidFill>
                  <a:srgbClr val="0070C0"/>
                </a:solidFill>
              </a:rPr>
              <a:t>paying </a:t>
            </a:r>
            <a:r>
              <a:rPr lang="en-GB" sz="2400" noProof="1">
                <a:solidFill>
                  <a:srgbClr val="0070C0"/>
                </a:solidFill>
              </a:rPr>
              <a:t>more (compared to the private sector) since 2005. In 2012, public sector employees were on average paid an estimated 14% higher.</a:t>
            </a:r>
          </a:p>
          <a:p>
            <a:pPr lvl="1"/>
            <a:r>
              <a:rPr lang="en-GB" noProof="1">
                <a:solidFill>
                  <a:srgbClr val="0070C0"/>
                </a:solidFill>
              </a:rPr>
              <a:t>During 2002-2012, private sector wages were set on the mean, while public sector wages stood about 5% above it.</a:t>
            </a:r>
          </a:p>
          <a:p>
            <a:pPr>
              <a:buFont typeface="Courier New" panose="02070309020205020404" pitchFamily="49" charset="0"/>
              <a:buChar char="o"/>
            </a:pPr>
            <a:r>
              <a:rPr lang="en-GB" sz="2400" noProof="1">
                <a:solidFill>
                  <a:srgbClr val="0070C0"/>
                </a:solidFill>
              </a:rPr>
              <a:t>During 2002-2012, university graduates were paid </a:t>
            </a:r>
            <a:r>
              <a:rPr lang="en-GB" sz="2400" noProof="1" smtClean="0">
                <a:solidFill>
                  <a:srgbClr val="0070C0"/>
                </a:solidFill>
              </a:rPr>
              <a:t>about </a:t>
            </a:r>
            <a:r>
              <a:rPr lang="en-GB" sz="2400" noProof="1">
                <a:solidFill>
                  <a:srgbClr val="0070C0"/>
                </a:solidFill>
              </a:rPr>
              <a:t>double the monthly amount received by employees without a high school diploma.</a:t>
            </a:r>
          </a:p>
          <a:p>
            <a:pPr lvl="1"/>
            <a:r>
              <a:rPr lang="en-GB" noProof="1">
                <a:solidFill>
                  <a:srgbClr val="0070C0"/>
                </a:solidFill>
              </a:rPr>
              <a:t>A declining, away-from-the-mean, trend is noticed in the wages of employees without a high school diploma. </a:t>
            </a:r>
          </a:p>
          <a:p>
            <a:pPr lvl="1"/>
            <a:r>
              <a:rPr lang="en-GB" noProof="1">
                <a:solidFill>
                  <a:srgbClr val="0070C0"/>
                </a:solidFill>
              </a:rPr>
              <a:t>Wages of employees with a high school diploma seem to set on the mean. </a:t>
            </a:r>
          </a:p>
          <a:p>
            <a:pPr lvl="1"/>
            <a:r>
              <a:rPr lang="en-GB" noProof="1">
                <a:solidFill>
                  <a:srgbClr val="0070C0"/>
                </a:solidFill>
              </a:rPr>
              <a:t>Wages of employees with a university degree, in the last years, seem to be on a declining trend also</a:t>
            </a:r>
            <a:r>
              <a:rPr lang="en-GB" sz="2200" noProof="1">
                <a:solidFill>
                  <a:srgbClr val="0070C0"/>
                </a:solidFill>
              </a:rPr>
              <a:t>.</a:t>
            </a:r>
          </a:p>
          <a:p>
            <a:pPr marL="0" indent="0">
              <a:buNone/>
            </a:pPr>
            <a:endParaRPr lang="en-GB" sz="2600" noProof="1">
              <a:solidFill>
                <a:srgbClr val="0070C0"/>
              </a:solidFill>
            </a:endParaRPr>
          </a:p>
          <a:p>
            <a:pPr marL="0" indent="0">
              <a:buNone/>
            </a:pPr>
            <a:endParaRPr lang="en-GB" sz="2400" noProof="1">
              <a:solidFill>
                <a:srgbClr val="0070C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17</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Tree>
    <p:extLst>
      <p:ext uri="{BB962C8B-B14F-4D97-AF65-F5344CB8AC3E}">
        <p14:creationId xmlns:p14="http://schemas.microsoft.com/office/powerpoint/2010/main" val="1378003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CONCLUSIONS</a:t>
            </a:r>
            <a:endParaRPr lang="sq-AL" dirty="0">
              <a:solidFill>
                <a:srgbClr val="C00000"/>
              </a:solidFill>
            </a:endParaRPr>
          </a:p>
        </p:txBody>
      </p:sp>
      <p:sp>
        <p:nvSpPr>
          <p:cNvPr id="3" name="Content Placeholder 2"/>
          <p:cNvSpPr>
            <a:spLocks noGrp="1"/>
          </p:cNvSpPr>
          <p:nvPr>
            <p:ph idx="1"/>
          </p:nvPr>
        </p:nvSpPr>
        <p:spPr>
          <a:xfrm>
            <a:off x="838200" y="1058779"/>
            <a:ext cx="10515600" cy="4997770"/>
          </a:xfrm>
        </p:spPr>
        <p:txBody>
          <a:bodyPr>
            <a:normAutofit/>
          </a:bodyPr>
          <a:lstStyle/>
          <a:p>
            <a:pPr marL="0" indent="0">
              <a:buNone/>
            </a:pPr>
            <a:r>
              <a:rPr lang="en-GB" sz="2400" noProof="1" smtClean="0">
                <a:solidFill>
                  <a:srgbClr val="0070C0"/>
                </a:solidFill>
              </a:rPr>
              <a:t>During </a:t>
            </a:r>
            <a:r>
              <a:rPr lang="en-GB" sz="2400" noProof="1">
                <a:solidFill>
                  <a:srgbClr val="0070C0"/>
                </a:solidFill>
              </a:rPr>
              <a:t>the 2002-2012 </a:t>
            </a:r>
            <a:r>
              <a:rPr lang="en-GB" sz="2400" noProof="1" smtClean="0">
                <a:solidFill>
                  <a:srgbClr val="0070C0"/>
                </a:solidFill>
              </a:rPr>
              <a:t>timespan:</a:t>
            </a:r>
            <a:endParaRPr lang="en-GB" sz="2400" noProof="1">
              <a:solidFill>
                <a:srgbClr val="0070C0"/>
              </a:solidFill>
            </a:endParaRPr>
          </a:p>
          <a:p>
            <a:pPr>
              <a:buFont typeface="Courier New" panose="02070309020205020404" pitchFamily="49" charset="0"/>
              <a:buChar char="o"/>
            </a:pPr>
            <a:r>
              <a:rPr lang="en-GB" sz="2400" noProof="1">
                <a:solidFill>
                  <a:srgbClr val="0070C0"/>
                </a:solidFill>
              </a:rPr>
              <a:t>The only occupational classifications with wage averages below the mean were </a:t>
            </a:r>
            <a:r>
              <a:rPr lang="en-GB" sz="2400" dirty="0">
                <a:solidFill>
                  <a:srgbClr val="0070C0"/>
                </a:solidFill>
              </a:rPr>
              <a:t>Service workers and shop and market sales workers, Skilled agricultural and fishery workers, and Elementary occupations</a:t>
            </a:r>
            <a:r>
              <a:rPr lang="en-GB" sz="2400" dirty="0" smtClean="0">
                <a:solidFill>
                  <a:srgbClr val="0070C0"/>
                </a:solidFill>
              </a:rPr>
              <a:t>.</a:t>
            </a:r>
          </a:p>
          <a:p>
            <a:pPr lvl="1"/>
            <a:r>
              <a:rPr lang="en-GB" dirty="0" smtClean="0">
                <a:solidFill>
                  <a:srgbClr val="0070C0"/>
                </a:solidFill>
              </a:rPr>
              <a:t>A concerning discernment: even though below the grand mean, the wages of agricultural </a:t>
            </a:r>
            <a:r>
              <a:rPr lang="en-GB" dirty="0">
                <a:solidFill>
                  <a:srgbClr val="0070C0"/>
                </a:solidFill>
              </a:rPr>
              <a:t>and fishery </a:t>
            </a:r>
            <a:r>
              <a:rPr lang="en-GB" dirty="0" smtClean="0">
                <a:solidFill>
                  <a:srgbClr val="0070C0"/>
                </a:solidFill>
              </a:rPr>
              <a:t>workers maintain a declining trend over the investigated period</a:t>
            </a:r>
            <a:endParaRPr lang="en-GB" dirty="0">
              <a:solidFill>
                <a:srgbClr val="0070C0"/>
              </a:solidFill>
            </a:endParaRPr>
          </a:p>
          <a:p>
            <a:pPr>
              <a:buFont typeface="Courier New" panose="02070309020205020404" pitchFamily="49" charset="0"/>
              <a:buChar char="o"/>
            </a:pPr>
            <a:r>
              <a:rPr lang="en-GB" sz="2400" noProof="1">
                <a:solidFill>
                  <a:srgbClr val="0070C0"/>
                </a:solidFill>
              </a:rPr>
              <a:t>The only occupational classifications with a discernable downward trend of wage averages were Armed Forces and </a:t>
            </a:r>
            <a:r>
              <a:rPr lang="en-GB" sz="2400" dirty="0">
                <a:solidFill>
                  <a:srgbClr val="0070C0"/>
                </a:solidFill>
              </a:rPr>
              <a:t>Skilled agricultural and fishery workers.</a:t>
            </a:r>
          </a:p>
          <a:p>
            <a:pPr lvl="1"/>
            <a:r>
              <a:rPr lang="en-GB" dirty="0">
                <a:solidFill>
                  <a:srgbClr val="0070C0"/>
                </a:solidFill>
              </a:rPr>
              <a:t>Most other </a:t>
            </a:r>
            <a:r>
              <a:rPr lang="en-GB" noProof="1">
                <a:solidFill>
                  <a:srgbClr val="0070C0"/>
                </a:solidFill>
              </a:rPr>
              <a:t>occupational classifications displayed an upward trend of wage averages.</a:t>
            </a:r>
            <a:endParaRPr lang="sq-AL" dirty="0">
              <a:solidFill>
                <a:srgbClr val="0070C0"/>
              </a:solidFill>
            </a:endParaRPr>
          </a:p>
          <a:p>
            <a:endParaRPr lang="en-GB" sz="2600" noProof="1">
              <a:solidFill>
                <a:srgbClr val="0070C0"/>
              </a:solidFill>
            </a:endParaRPr>
          </a:p>
          <a:p>
            <a:pPr marL="0" indent="0">
              <a:buNone/>
            </a:pPr>
            <a:endParaRPr lang="en-GB" sz="2400" noProof="1">
              <a:solidFill>
                <a:srgbClr val="0070C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18</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Tree>
    <p:extLst>
      <p:ext uri="{BB962C8B-B14F-4D97-AF65-F5344CB8AC3E}">
        <p14:creationId xmlns:p14="http://schemas.microsoft.com/office/powerpoint/2010/main" val="3954090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2</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
        <p:nvSpPr>
          <p:cNvPr id="1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INTRODUCTION</a:t>
            </a:r>
            <a:endParaRPr lang="sq-AL" dirty="0">
              <a:solidFill>
                <a:srgbClr val="C00000"/>
              </a:solidFill>
            </a:endParaRPr>
          </a:p>
        </p:txBody>
      </p:sp>
      <p:sp>
        <p:nvSpPr>
          <p:cNvPr id="13" name="Content Placeholder 2"/>
          <p:cNvSpPr>
            <a:spLocks noGrp="1"/>
          </p:cNvSpPr>
          <p:nvPr>
            <p:ph idx="1"/>
          </p:nvPr>
        </p:nvSpPr>
        <p:spPr>
          <a:xfrm>
            <a:off x="838200" y="961917"/>
            <a:ext cx="10483515" cy="4896442"/>
          </a:xfrm>
        </p:spPr>
        <p:txBody>
          <a:bodyPr>
            <a:normAutofit fontScale="92500" lnSpcReduction="20000"/>
          </a:bodyPr>
          <a:lstStyle/>
          <a:p>
            <a:pPr marL="0" indent="0">
              <a:buNone/>
            </a:pPr>
            <a:r>
              <a:rPr lang="en-GB" sz="2400" noProof="1">
                <a:solidFill>
                  <a:srgbClr val="0070C0"/>
                </a:solidFill>
              </a:rPr>
              <a:t>M</a:t>
            </a:r>
            <a:r>
              <a:rPr lang="en-GB" sz="2400" noProof="1" smtClean="0">
                <a:solidFill>
                  <a:srgbClr val="0070C0"/>
                </a:solidFill>
              </a:rPr>
              <a:t>otivation behind </a:t>
            </a:r>
            <a:r>
              <a:rPr lang="en-GB" sz="2400" noProof="1">
                <a:solidFill>
                  <a:srgbClr val="0070C0"/>
                </a:solidFill>
              </a:rPr>
              <a:t>research project </a:t>
            </a:r>
            <a:r>
              <a:rPr lang="en-GB" sz="2400" noProof="1" smtClean="0">
                <a:solidFill>
                  <a:srgbClr val="0070C0"/>
                </a:solidFill>
              </a:rPr>
              <a:t>undertake:</a:t>
            </a:r>
          </a:p>
          <a:p>
            <a:pPr marL="504000" indent="-503238">
              <a:buFont typeface="Wingdings" panose="05000000000000000000" pitchFamily="2" charset="2"/>
              <a:buChar char="ü"/>
            </a:pPr>
            <a:r>
              <a:rPr lang="en-GB" sz="2400" noProof="1" smtClean="0">
                <a:solidFill>
                  <a:srgbClr val="0070C0"/>
                </a:solidFill>
              </a:rPr>
              <a:t>investigation </a:t>
            </a:r>
            <a:r>
              <a:rPr lang="en-GB" sz="2400" noProof="1">
                <a:solidFill>
                  <a:srgbClr val="0070C0"/>
                </a:solidFill>
              </a:rPr>
              <a:t>of the wage differentials  between the public and private </a:t>
            </a:r>
            <a:r>
              <a:rPr lang="en-GB" sz="2400" noProof="1" smtClean="0">
                <a:solidFill>
                  <a:srgbClr val="0070C0"/>
                </a:solidFill>
              </a:rPr>
              <a:t>sectors;</a:t>
            </a:r>
          </a:p>
          <a:p>
            <a:pPr marL="504000" indent="-503238">
              <a:buFont typeface="Wingdings" panose="05000000000000000000" pitchFamily="2" charset="2"/>
              <a:buChar char="ü"/>
            </a:pPr>
            <a:r>
              <a:rPr lang="en-GB" sz="2400" noProof="1">
                <a:solidFill>
                  <a:srgbClr val="0070C0"/>
                </a:solidFill>
              </a:rPr>
              <a:t>undersupply of research literature on this </a:t>
            </a:r>
            <a:r>
              <a:rPr lang="en-GB" sz="2400" noProof="1" smtClean="0">
                <a:solidFill>
                  <a:srgbClr val="0070C0"/>
                </a:solidFill>
              </a:rPr>
              <a:t>topic;</a:t>
            </a:r>
            <a:endParaRPr lang="en-GB" sz="2400" noProof="1">
              <a:solidFill>
                <a:srgbClr val="0070C0"/>
              </a:solidFill>
            </a:endParaRPr>
          </a:p>
          <a:p>
            <a:pPr marL="504000" indent="-503238">
              <a:buFont typeface="Wingdings" panose="05000000000000000000" pitchFamily="2" charset="2"/>
              <a:buChar char="ü"/>
            </a:pPr>
            <a:r>
              <a:rPr lang="en-GB" sz="2400" noProof="1" smtClean="0">
                <a:solidFill>
                  <a:srgbClr val="0070C0"/>
                </a:solidFill>
              </a:rPr>
              <a:t>making use of </a:t>
            </a:r>
            <a:r>
              <a:rPr lang="en-GB" sz="2400" noProof="1">
                <a:solidFill>
                  <a:srgbClr val="0070C0"/>
                </a:solidFill>
              </a:rPr>
              <a:t>microdata available for </a:t>
            </a:r>
            <a:r>
              <a:rPr lang="en-GB" sz="2400" noProof="1" smtClean="0">
                <a:solidFill>
                  <a:srgbClr val="0070C0"/>
                </a:solidFill>
              </a:rPr>
              <a:t>Albania.</a:t>
            </a:r>
          </a:p>
          <a:p>
            <a:pPr marL="0" indent="0">
              <a:buNone/>
            </a:pPr>
            <a:endParaRPr lang="en-GB" sz="300" noProof="1">
              <a:solidFill>
                <a:srgbClr val="0070C0"/>
              </a:solidFill>
            </a:endParaRPr>
          </a:p>
          <a:p>
            <a:pPr marL="0" indent="0">
              <a:buNone/>
            </a:pPr>
            <a:r>
              <a:rPr lang="en-GB" sz="2400" noProof="1" smtClean="0">
                <a:solidFill>
                  <a:srgbClr val="0070C0"/>
                </a:solidFill>
              </a:rPr>
              <a:t>Drift of study’s objective during conduction of research: </a:t>
            </a:r>
          </a:p>
          <a:p>
            <a:pPr marL="0" indent="0">
              <a:buNone/>
            </a:pPr>
            <a:r>
              <a:rPr lang="en-GB" sz="2400" noProof="1" smtClean="0">
                <a:solidFill>
                  <a:srgbClr val="0070C0"/>
                </a:solidFill>
              </a:rPr>
              <a:t>	Threefold </a:t>
            </a:r>
            <a:r>
              <a:rPr lang="en-GB" sz="2400" noProof="1">
                <a:solidFill>
                  <a:srgbClr val="0070C0"/>
                </a:solidFill>
              </a:rPr>
              <a:t>assessment on the state and dynamics </a:t>
            </a:r>
            <a:r>
              <a:rPr lang="en-GB" sz="2400" noProof="1" smtClean="0">
                <a:solidFill>
                  <a:srgbClr val="0070C0"/>
                </a:solidFill>
              </a:rPr>
              <a:t>of:</a:t>
            </a:r>
            <a:endParaRPr lang="en-GB" sz="2400" noProof="1">
              <a:solidFill>
                <a:srgbClr val="0070C0"/>
              </a:solidFill>
            </a:endParaRPr>
          </a:p>
          <a:p>
            <a:pPr marL="1441450" indent="-457200">
              <a:buFont typeface="+mj-lt"/>
              <a:buAutoNum type="arabicPeriod"/>
            </a:pPr>
            <a:r>
              <a:rPr lang="en-GB" sz="2400" noProof="1" smtClean="0">
                <a:solidFill>
                  <a:srgbClr val="0070C0"/>
                </a:solidFill>
              </a:rPr>
              <a:t>Albania’s </a:t>
            </a:r>
            <a:r>
              <a:rPr lang="en-GB" sz="2400" noProof="1">
                <a:solidFill>
                  <a:srgbClr val="0070C0"/>
                </a:solidFill>
              </a:rPr>
              <a:t>public – private sector wage </a:t>
            </a:r>
            <a:r>
              <a:rPr lang="en-GB" sz="2400" noProof="1" smtClean="0">
                <a:solidFill>
                  <a:srgbClr val="0070C0"/>
                </a:solidFill>
              </a:rPr>
              <a:t>gap;</a:t>
            </a:r>
          </a:p>
          <a:p>
            <a:pPr marL="1441450" indent="-457200">
              <a:buFont typeface="+mj-lt"/>
              <a:buAutoNum type="arabicPeriod"/>
            </a:pPr>
            <a:r>
              <a:rPr lang="en-GB" sz="2400" noProof="1" smtClean="0">
                <a:solidFill>
                  <a:srgbClr val="0070C0"/>
                </a:solidFill>
              </a:rPr>
              <a:t>wage </a:t>
            </a:r>
            <a:r>
              <a:rPr lang="en-GB" sz="2400" noProof="1">
                <a:solidFill>
                  <a:srgbClr val="0070C0"/>
                </a:solidFill>
              </a:rPr>
              <a:t>premiums of the 3 main levels of formal </a:t>
            </a:r>
            <a:r>
              <a:rPr lang="en-GB" sz="2400" noProof="1" smtClean="0">
                <a:solidFill>
                  <a:srgbClr val="0070C0"/>
                </a:solidFill>
              </a:rPr>
              <a:t>education;</a:t>
            </a:r>
          </a:p>
          <a:p>
            <a:pPr marL="1441450" indent="-457200">
              <a:buFont typeface="+mj-lt"/>
              <a:buAutoNum type="arabicPeriod"/>
            </a:pPr>
            <a:r>
              <a:rPr lang="en-GB" sz="2400" noProof="1" smtClean="0">
                <a:solidFill>
                  <a:srgbClr val="0070C0"/>
                </a:solidFill>
              </a:rPr>
              <a:t>wage </a:t>
            </a:r>
            <a:r>
              <a:rPr lang="en-GB" sz="2400" noProof="1">
                <a:solidFill>
                  <a:srgbClr val="0070C0"/>
                </a:solidFill>
              </a:rPr>
              <a:t>differentials between main 10 occupationals </a:t>
            </a:r>
            <a:r>
              <a:rPr lang="en-GB" sz="2400" noProof="1" smtClean="0">
                <a:solidFill>
                  <a:srgbClr val="0070C0"/>
                </a:solidFill>
              </a:rPr>
              <a:t>classifications.</a:t>
            </a:r>
            <a:endParaRPr lang="en-GB" sz="2400" noProof="1">
              <a:solidFill>
                <a:srgbClr val="0070C0"/>
              </a:solidFill>
            </a:endParaRPr>
          </a:p>
          <a:p>
            <a:pPr marL="0" indent="0">
              <a:buNone/>
            </a:pPr>
            <a:r>
              <a:rPr lang="en-GB" sz="2400" noProof="1">
                <a:solidFill>
                  <a:srgbClr val="0070C0"/>
                </a:solidFill>
              </a:rPr>
              <a:t>Study’s main question:</a:t>
            </a:r>
          </a:p>
          <a:p>
            <a:pPr marL="481013" indent="-15875">
              <a:lnSpc>
                <a:spcPct val="120000"/>
              </a:lnSpc>
              <a:buNone/>
            </a:pPr>
            <a:r>
              <a:rPr lang="en-GB" sz="2400" dirty="0">
                <a:solidFill>
                  <a:srgbClr val="0070C0"/>
                </a:solidFill>
              </a:rPr>
              <a:t>What are the wage differences between: [1] private and public sectors of employment; [2] the main ten occupational classifications; [3] the main levels of formal education, in Albania, and how have they progressed over the 2002-2012 timespan? </a:t>
            </a:r>
            <a:endParaRPr lang="en-GB" sz="2400" noProof="1">
              <a:solidFill>
                <a:srgbClr val="0070C0"/>
              </a:solidFill>
            </a:endParaRPr>
          </a:p>
        </p:txBody>
      </p:sp>
    </p:spTree>
    <p:extLst>
      <p:ext uri="{BB962C8B-B14F-4D97-AF65-F5344CB8AC3E}">
        <p14:creationId xmlns:p14="http://schemas.microsoft.com/office/powerpoint/2010/main" val="3352175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LITERATURE REVIEW</a:t>
            </a:r>
            <a:endParaRPr lang="sq-AL" dirty="0">
              <a:solidFill>
                <a:srgbClr val="C00000"/>
              </a:solidFill>
            </a:endParaRPr>
          </a:p>
        </p:txBody>
      </p:sp>
      <p:sp>
        <p:nvSpPr>
          <p:cNvPr id="3" name="Content Placeholder 2"/>
          <p:cNvSpPr>
            <a:spLocks noGrp="1"/>
          </p:cNvSpPr>
          <p:nvPr>
            <p:ph idx="1"/>
          </p:nvPr>
        </p:nvSpPr>
        <p:spPr>
          <a:xfrm>
            <a:off x="838200" y="930920"/>
            <a:ext cx="10515600" cy="5125629"/>
          </a:xfrm>
        </p:spPr>
        <p:txBody>
          <a:bodyPr>
            <a:normAutofit lnSpcReduction="10000"/>
          </a:bodyPr>
          <a:lstStyle/>
          <a:p>
            <a:pPr marL="0" indent="0">
              <a:buNone/>
            </a:pPr>
            <a:r>
              <a:rPr lang="en-GB" sz="2400" noProof="1">
                <a:solidFill>
                  <a:srgbClr val="0070C0"/>
                </a:solidFill>
              </a:rPr>
              <a:t>The theoretical foundation for this research project is the human capital </a:t>
            </a:r>
            <a:r>
              <a:rPr lang="en-GB" sz="2400" noProof="1" smtClean="0">
                <a:solidFill>
                  <a:srgbClr val="0070C0"/>
                </a:solidFill>
              </a:rPr>
              <a:t>framework laid out </a:t>
            </a:r>
            <a:r>
              <a:rPr lang="en-GB" sz="2400" noProof="1">
                <a:solidFill>
                  <a:srgbClr val="0070C0"/>
                </a:solidFill>
              </a:rPr>
              <a:t>and advocated in the ’60s and ’70s by </a:t>
            </a:r>
            <a:r>
              <a:rPr lang="en-GB" sz="2400" dirty="0">
                <a:solidFill>
                  <a:srgbClr val="0070C0"/>
                </a:solidFill>
              </a:rPr>
              <a:t>Schultz, Becker and Mincer.</a:t>
            </a:r>
          </a:p>
          <a:p>
            <a:pPr marL="0" indent="0">
              <a:buNone/>
            </a:pPr>
            <a:r>
              <a:rPr lang="en-GB" sz="2400" noProof="1">
                <a:solidFill>
                  <a:srgbClr val="0070C0"/>
                </a:solidFill>
              </a:rPr>
              <a:t>The rationale behind it is that income distridution in a labour market, carried out in the form of wages, is such that wages are distributed in correlation with employees’ level of human capital accumulation during their working careers.</a:t>
            </a:r>
          </a:p>
          <a:p>
            <a:pPr marL="0" indent="0">
              <a:buNone/>
            </a:pPr>
            <a:r>
              <a:rPr lang="en-GB" sz="2400" noProof="1">
                <a:solidFill>
                  <a:srgbClr val="0070C0"/>
                </a:solidFill>
              </a:rPr>
              <a:t>The human capital earnings function has been utilized extensively to explore wage gaps between employees with different levels of education, as in Lemieux (2006), Psacharopoulos (2009), and Abel and Deitz (2014).</a:t>
            </a:r>
          </a:p>
          <a:p>
            <a:pPr marL="0" indent="0">
              <a:buNone/>
            </a:pPr>
            <a:r>
              <a:rPr lang="en-GB" sz="2400" noProof="1">
                <a:solidFill>
                  <a:srgbClr val="0070C0"/>
                </a:solidFill>
              </a:rPr>
              <a:t>Empirical studies that have utilized the Mincerian earnings function to explore wage differentials among sectors of employment include Gjipali and Kristo (2011), and Depalo et al. (2013). </a:t>
            </a:r>
          </a:p>
          <a:p>
            <a:pPr marL="0" indent="0">
              <a:buNone/>
            </a:pPr>
            <a:r>
              <a:rPr lang="en-GB" sz="2400" noProof="1">
                <a:solidFill>
                  <a:srgbClr val="0070C0"/>
                </a:solidFill>
              </a:rPr>
              <a:t>Based on INSTAT-supplied microdata from 2002, Gjipali and Kristo (2011) identify the private sector as the one paying higher wages in Albania. Depalo et al. (2013) conclude that in the Euro Area, </a:t>
            </a:r>
            <a:r>
              <a:rPr lang="en-US" sz="2400" dirty="0">
                <a:solidFill>
                  <a:srgbClr val="0070C0"/>
                </a:solidFill>
              </a:rPr>
              <a:t>in the 2004-2007 period, </a:t>
            </a:r>
            <a:r>
              <a:rPr lang="en-GB" sz="2400" noProof="1">
                <a:solidFill>
                  <a:srgbClr val="0070C0"/>
                </a:solidFill>
              </a:rPr>
              <a:t>“</a:t>
            </a:r>
            <a:r>
              <a:rPr lang="en-US" sz="2400" noProof="1">
                <a:solidFill>
                  <a:srgbClr val="0070C0"/>
                </a:solidFill>
              </a:rPr>
              <a:t>on average public sector employees earned more”, receiving from 6% to above 35% higher wages.</a:t>
            </a:r>
            <a:endParaRPr lang="en-GB" sz="2400" noProof="1">
              <a:solidFill>
                <a:srgbClr val="0070C0"/>
              </a:solidFill>
            </a:endParaRPr>
          </a:p>
          <a:p>
            <a:pPr marL="0" indent="0">
              <a:buNone/>
            </a:pPr>
            <a:endParaRPr lang="en-GB" sz="2400" noProof="1">
              <a:solidFill>
                <a:srgbClr val="0070C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3</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Tree>
    <p:extLst>
      <p:ext uri="{BB962C8B-B14F-4D97-AF65-F5344CB8AC3E}">
        <p14:creationId xmlns:p14="http://schemas.microsoft.com/office/powerpoint/2010/main" val="2184493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8198" y="2448732"/>
            <a:ext cx="6292312" cy="1301857"/>
          </a:xfrm>
          <a:prstGeom prst="rect">
            <a:avLst/>
          </a:prstGeom>
          <a:blipFill dpi="0" rotWithShape="1">
            <a:blip r:embed="rId3">
              <a:alphaModFix amt="42000"/>
            </a:blip>
            <a:srcRect/>
            <a:tile tx="0" ty="0" sx="100000" sy="100000" flip="none" algn="tl"/>
          </a:blip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METHODOLOGY</a:t>
            </a:r>
            <a:endParaRPr lang="sq-AL" dirty="0">
              <a:solidFill>
                <a:srgbClr val="C00000"/>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38200" y="930921"/>
                <a:ext cx="10483515" cy="5031836"/>
              </a:xfrm>
            </p:spPr>
            <p:txBody>
              <a:bodyPr>
                <a:normAutofit/>
              </a:bodyPr>
              <a:lstStyle/>
              <a:p>
                <a:pPr marL="0" indent="0">
                  <a:buNone/>
                </a:pPr>
                <a:r>
                  <a:rPr lang="en-GB" sz="2400" noProof="1">
                    <a:solidFill>
                      <a:srgbClr val="0070C0"/>
                    </a:solidFill>
                  </a:rPr>
                  <a:t>Theoretical basis: </a:t>
                </a:r>
              </a:p>
              <a:p>
                <a:pPr marL="0" indent="0">
                  <a:buNone/>
                </a:pPr>
                <a:r>
                  <a:rPr lang="en-GB" sz="2400" noProof="1">
                    <a:solidFill>
                      <a:srgbClr val="0070C0"/>
                    </a:solidFill>
                  </a:rPr>
                  <a:t>Becker’s earnings specification </a:t>
                </a:r>
                <a:r>
                  <a:rPr lang="en-GB" sz="2400" noProof="1">
                    <a:solidFill>
                      <a:srgbClr val="FF0000"/>
                    </a:solidFill>
                  </a:rPr>
                  <a:t>[</a:t>
                </a:r>
                <a:r>
                  <a:rPr lang="en-GB" sz="2400" noProof="1">
                    <a:solidFill>
                      <a:srgbClr val="0070C0"/>
                    </a:solidFill>
                  </a:rPr>
                  <a:t>Becker (1962)</a:t>
                </a:r>
                <a:r>
                  <a:rPr lang="en-GB" sz="2400" noProof="1">
                    <a:solidFill>
                      <a:srgbClr val="FF0000"/>
                    </a:solidFill>
                  </a:rPr>
                  <a:t>]</a:t>
                </a:r>
                <a:r>
                  <a:rPr lang="en-GB" sz="2400" noProof="1">
                    <a:solidFill>
                      <a:srgbClr val="0070C0"/>
                    </a:solidFill>
                  </a:rPr>
                  <a:t>:</a:t>
                </a:r>
              </a:p>
              <a:p>
                <a:pPr marL="0" indent="0">
                  <a:buNone/>
                  <a:tabLst>
                    <a:tab pos="3224213" algn="ctr"/>
                    <a:tab pos="6107113" algn="l"/>
                  </a:tabLst>
                </a:pPr>
                <a:r>
                  <a:rPr lang="en-GB" sz="2400" noProof="1">
                    <a:solidFill>
                      <a:srgbClr val="0070C0"/>
                    </a:solidFill>
                    <a:latin typeface="Times New Roman" panose="02020603050405020304" pitchFamily="18" charset="0"/>
                    <a:cs typeface="Times New Roman" panose="02020603050405020304" pitchFamily="18" charset="0"/>
                  </a:rPr>
                  <a:t>	</a:t>
                </a:r>
                <a:r>
                  <a:rPr lang="en-GB" sz="2400" dirty="0">
                    <a:solidFill>
                      <a:srgbClr val="0070C0"/>
                    </a:solidFill>
                    <a:latin typeface="Times New Roman" panose="02020603050405020304" pitchFamily="18" charset="0"/>
                    <a:cs typeface="Times New Roman" panose="02020603050405020304" pitchFamily="18" charset="0"/>
                  </a:rPr>
                  <a:t>Ln</a:t>
                </a:r>
                <a14:m>
                  <m:oMath xmlns:m="http://schemas.openxmlformats.org/officeDocument/2006/math">
                    <m:sSub>
                      <m:sSubPr>
                        <m:ctrlPr>
                          <a:rPr lang="sq-AL" sz="2400" i="1">
                            <a:solidFill>
                              <a:srgbClr val="0070C0"/>
                            </a:solidFill>
                            <a:latin typeface="Cambria Math" panose="02040503050406030204" pitchFamily="18" charset="0"/>
                          </a:rPr>
                        </m:ctrlPr>
                      </m:sSubPr>
                      <m:e>
                        <m:r>
                          <a:rPr lang="en-GB" sz="2400" i="1">
                            <a:solidFill>
                              <a:srgbClr val="0070C0"/>
                            </a:solidFill>
                            <a:latin typeface="Cambria Math" panose="02040503050406030204" pitchFamily="18" charset="0"/>
                          </a:rPr>
                          <m:t>𝐸</m:t>
                        </m:r>
                      </m:e>
                      <m:sub>
                        <m:r>
                          <a:rPr lang="en-GB" sz="2400" i="1">
                            <a:solidFill>
                              <a:srgbClr val="0070C0"/>
                            </a:solidFill>
                            <a:latin typeface="Cambria Math" panose="02040503050406030204" pitchFamily="18" charset="0"/>
                          </a:rPr>
                          <m:t>𝑖</m:t>
                        </m:r>
                      </m:sub>
                    </m:sSub>
                    <m:r>
                      <a:rPr lang="en-GB" sz="2400">
                        <a:solidFill>
                          <a:srgbClr val="0070C0"/>
                        </a:solidFill>
                        <a:latin typeface="Cambria Math" panose="02040503050406030204" pitchFamily="18" charset="0"/>
                      </a:rPr>
                      <m:t>=</m:t>
                    </m:r>
                    <m:r>
                      <a:rPr lang="en-GB" sz="2400" i="1">
                        <a:solidFill>
                          <a:srgbClr val="0070C0"/>
                        </a:solidFill>
                        <a:latin typeface="Cambria Math" panose="02040503050406030204" pitchFamily="18" charset="0"/>
                      </a:rPr>
                      <m:t>𝑎</m:t>
                    </m:r>
                    <m:r>
                      <a:rPr lang="en-GB" sz="2400">
                        <a:solidFill>
                          <a:srgbClr val="0070C0"/>
                        </a:solidFill>
                        <a:latin typeface="Cambria Math" panose="02040503050406030204" pitchFamily="18" charset="0"/>
                      </a:rPr>
                      <m:t>+ </m:t>
                    </m:r>
                    <m:nary>
                      <m:naryPr>
                        <m:chr m:val="∑"/>
                        <m:limLoc m:val="undOvr"/>
                        <m:ctrlPr>
                          <a:rPr lang="sq-AL" sz="2400" i="1">
                            <a:solidFill>
                              <a:srgbClr val="0070C0"/>
                            </a:solidFill>
                            <a:latin typeface="Cambria Math" panose="02040503050406030204" pitchFamily="18" charset="0"/>
                          </a:rPr>
                        </m:ctrlPr>
                      </m:naryPr>
                      <m:sub>
                        <m:r>
                          <a:rPr lang="en-GB" sz="2400" i="1">
                            <a:solidFill>
                              <a:srgbClr val="0070C0"/>
                            </a:solidFill>
                            <a:latin typeface="Cambria Math" panose="02040503050406030204" pitchFamily="18" charset="0"/>
                          </a:rPr>
                          <m:t>𝑗</m:t>
                        </m:r>
                        <m:r>
                          <a:rPr lang="en-GB" sz="2400">
                            <a:solidFill>
                              <a:srgbClr val="0070C0"/>
                            </a:solidFill>
                            <a:latin typeface="Cambria Math" panose="02040503050406030204" pitchFamily="18" charset="0"/>
                          </a:rPr>
                          <m:t>=1</m:t>
                        </m:r>
                      </m:sub>
                      <m:sup>
                        <m:sSub>
                          <m:sSubPr>
                            <m:ctrlPr>
                              <a:rPr lang="sq-AL" sz="2400" i="1">
                                <a:solidFill>
                                  <a:srgbClr val="0070C0"/>
                                </a:solidFill>
                                <a:latin typeface="Cambria Math" panose="02040503050406030204" pitchFamily="18" charset="0"/>
                              </a:rPr>
                            </m:ctrlPr>
                          </m:sSubPr>
                          <m:e>
                            <m:r>
                              <a:rPr lang="en-GB" sz="2400" i="1">
                                <a:solidFill>
                                  <a:srgbClr val="0070C0"/>
                                </a:solidFill>
                                <a:latin typeface="Cambria Math" panose="02040503050406030204" pitchFamily="18" charset="0"/>
                              </a:rPr>
                              <m:t>𝑞</m:t>
                            </m:r>
                          </m:e>
                          <m:sub>
                            <m:r>
                              <a:rPr lang="en-GB" sz="2400" i="1">
                                <a:solidFill>
                                  <a:srgbClr val="0070C0"/>
                                </a:solidFill>
                                <a:latin typeface="Cambria Math" panose="02040503050406030204" pitchFamily="18" charset="0"/>
                              </a:rPr>
                              <m:t>𝑖</m:t>
                            </m:r>
                          </m:sub>
                        </m:sSub>
                      </m:sup>
                      <m:e>
                        <m:sSub>
                          <m:sSubPr>
                            <m:ctrlPr>
                              <a:rPr lang="sq-AL" sz="2400" i="1">
                                <a:solidFill>
                                  <a:srgbClr val="0070C0"/>
                                </a:solidFill>
                                <a:latin typeface="Cambria Math" panose="02040503050406030204" pitchFamily="18" charset="0"/>
                              </a:rPr>
                            </m:ctrlPr>
                          </m:sSubPr>
                          <m:e>
                            <m:acc>
                              <m:accPr>
                                <m:chr m:val="̅"/>
                                <m:ctrlPr>
                                  <a:rPr lang="sq-AL" sz="2400" i="1">
                                    <a:solidFill>
                                      <a:srgbClr val="0070C0"/>
                                    </a:solidFill>
                                    <a:latin typeface="Cambria Math" panose="02040503050406030204" pitchFamily="18" charset="0"/>
                                  </a:rPr>
                                </m:ctrlPr>
                              </m:accPr>
                              <m:e>
                                <m:r>
                                  <a:rPr lang="en-GB" sz="2400" i="1">
                                    <a:solidFill>
                                      <a:srgbClr val="0070C0"/>
                                    </a:solidFill>
                                    <a:latin typeface="Cambria Math" panose="02040503050406030204" pitchFamily="18" charset="0"/>
                                  </a:rPr>
                                  <m:t>𝑟</m:t>
                                </m:r>
                                <m:r>
                                  <a:rPr lang="en-GB" sz="2400" i="1">
                                    <a:solidFill>
                                      <a:srgbClr val="0070C0"/>
                                    </a:solidFill>
                                    <a:latin typeface="Cambria Math" panose="02040503050406030204" pitchFamily="18" charset="0"/>
                                  </a:rPr>
                                  <m:t>′</m:t>
                                </m:r>
                              </m:e>
                            </m:acc>
                          </m:e>
                          <m:sub>
                            <m:r>
                              <a:rPr lang="en-GB" sz="2400" i="1">
                                <a:solidFill>
                                  <a:srgbClr val="0070C0"/>
                                </a:solidFill>
                                <a:latin typeface="Cambria Math" panose="02040503050406030204" pitchFamily="18" charset="0"/>
                              </a:rPr>
                              <m:t>𝑗</m:t>
                            </m:r>
                          </m:sub>
                        </m:sSub>
                      </m:e>
                    </m:nary>
                    <m:sSub>
                      <m:sSubPr>
                        <m:ctrlPr>
                          <a:rPr lang="sq-AL" sz="2400" i="1">
                            <a:solidFill>
                              <a:srgbClr val="0070C0"/>
                            </a:solidFill>
                            <a:latin typeface="Cambria Math" panose="02040503050406030204" pitchFamily="18" charset="0"/>
                          </a:rPr>
                        </m:ctrlPr>
                      </m:sSubPr>
                      <m:e>
                        <m:r>
                          <a:rPr lang="en-GB" sz="2400" i="1">
                            <a:solidFill>
                              <a:srgbClr val="0070C0"/>
                            </a:solidFill>
                            <a:latin typeface="Cambria Math" panose="02040503050406030204" pitchFamily="18" charset="0"/>
                          </a:rPr>
                          <m:t>𝑆</m:t>
                        </m:r>
                      </m:e>
                      <m:sub>
                        <m:r>
                          <a:rPr lang="en-GB" sz="2400" i="1">
                            <a:solidFill>
                              <a:srgbClr val="0070C0"/>
                            </a:solidFill>
                            <a:latin typeface="Cambria Math" panose="02040503050406030204" pitchFamily="18" charset="0"/>
                          </a:rPr>
                          <m:t>𝑗</m:t>
                        </m:r>
                      </m:sub>
                    </m:sSub>
                    <m:r>
                      <a:rPr lang="en-GB" sz="2400">
                        <a:solidFill>
                          <a:srgbClr val="0070C0"/>
                        </a:solidFill>
                        <a:latin typeface="Cambria Math" panose="02040503050406030204" pitchFamily="18" charset="0"/>
                      </a:rPr>
                      <m:t>+</m:t>
                    </m:r>
                    <m:sSub>
                      <m:sSubPr>
                        <m:ctrlPr>
                          <a:rPr lang="sq-AL" sz="2400" i="1">
                            <a:solidFill>
                              <a:srgbClr val="0070C0"/>
                            </a:solidFill>
                            <a:latin typeface="Cambria Math" panose="02040503050406030204" pitchFamily="18" charset="0"/>
                          </a:rPr>
                        </m:ctrlPr>
                      </m:sSubPr>
                      <m:e>
                        <m:r>
                          <a:rPr lang="en-GB" sz="2400">
                            <a:solidFill>
                              <a:srgbClr val="0070C0"/>
                            </a:solidFill>
                            <a:latin typeface="Cambria Math" panose="02040503050406030204" pitchFamily="18" charset="0"/>
                          </a:rPr>
                          <m:t> </m:t>
                        </m:r>
                        <m:r>
                          <a:rPr lang="en-GB" sz="2400" i="1">
                            <a:solidFill>
                              <a:srgbClr val="0070C0"/>
                            </a:solidFill>
                            <a:latin typeface="Cambria Math" panose="02040503050406030204" pitchFamily="18" charset="0"/>
                          </a:rPr>
                          <m:t>𝑣</m:t>
                        </m:r>
                        <m:r>
                          <a:rPr lang="en-GB" sz="2400" i="1">
                            <a:solidFill>
                              <a:srgbClr val="0070C0"/>
                            </a:solidFill>
                            <a:latin typeface="Cambria Math" panose="02040503050406030204" pitchFamily="18" charset="0"/>
                          </a:rPr>
                          <m:t>′</m:t>
                        </m:r>
                      </m:e>
                      <m:sub>
                        <m:r>
                          <a:rPr lang="en-GB" sz="2400" i="1">
                            <a:solidFill>
                              <a:srgbClr val="0070C0"/>
                            </a:solidFill>
                            <a:latin typeface="Cambria Math" panose="02040503050406030204" pitchFamily="18" charset="0"/>
                          </a:rPr>
                          <m:t>𝑖</m:t>
                        </m:r>
                      </m:sub>
                    </m:sSub>
                  </m:oMath>
                </a14:m>
                <a:endParaRPr lang="en-GB" sz="2400" noProof="1">
                  <a:solidFill>
                    <a:srgbClr val="0070C0"/>
                  </a:solidFill>
                  <a:latin typeface="Times New Roman" panose="02020603050405020304" pitchFamily="18" charset="0"/>
                  <a:cs typeface="Times New Roman" panose="02020603050405020304" pitchFamily="18" charset="0"/>
                </a:endParaRPr>
              </a:p>
              <a:p>
                <a:pPr marL="0" indent="0">
                  <a:buNone/>
                </a:pPr>
                <a:endParaRPr lang="en-GB" sz="600" noProof="1">
                  <a:solidFill>
                    <a:srgbClr val="0070C0"/>
                  </a:solidFill>
                </a:endParaRPr>
              </a:p>
              <a:p>
                <a:pPr marL="0" indent="0">
                  <a:buNone/>
                </a:pPr>
                <a:r>
                  <a:rPr lang="en-GB" sz="2400" noProof="1">
                    <a:solidFill>
                      <a:srgbClr val="0070C0"/>
                    </a:solidFill>
                  </a:rPr>
                  <a:t>Human capital earnings function </a:t>
                </a:r>
                <a:r>
                  <a:rPr lang="en-GB" sz="2400" noProof="1">
                    <a:solidFill>
                      <a:srgbClr val="FF0000"/>
                    </a:solidFill>
                  </a:rPr>
                  <a:t>[</a:t>
                </a:r>
                <a:r>
                  <a:rPr lang="en-GB" sz="2400" noProof="1">
                    <a:solidFill>
                      <a:srgbClr val="0070C0"/>
                    </a:solidFill>
                  </a:rPr>
                  <a:t>Mincer (1974)</a:t>
                </a:r>
                <a:r>
                  <a:rPr lang="en-GB" sz="2400" noProof="1">
                    <a:solidFill>
                      <a:srgbClr val="FF0000"/>
                    </a:solidFill>
                  </a:rPr>
                  <a:t>]</a:t>
                </a:r>
                <a:r>
                  <a:rPr lang="en-GB" sz="2400" noProof="1">
                    <a:solidFill>
                      <a:srgbClr val="0070C0"/>
                    </a:solidFill>
                  </a:rPr>
                  <a:t>:</a:t>
                </a:r>
              </a:p>
              <a:p>
                <a:pPr marL="0" indent="0">
                  <a:buNone/>
                  <a:tabLst>
                    <a:tab pos="3224213" algn="ctr"/>
                    <a:tab pos="6107113" algn="l"/>
                  </a:tabLst>
                </a:pPr>
                <a:r>
                  <a:rPr lang="en-GB" sz="2400" dirty="0">
                    <a:solidFill>
                      <a:srgbClr val="0070C0"/>
                    </a:solidFill>
                    <a:latin typeface="Times New Roman" panose="02020603050405020304" pitchFamily="18" charset="0"/>
                    <a:ea typeface="Calibri" panose="020F0502020204030204" pitchFamily="34" charset="0"/>
                  </a:rPr>
                  <a:t>	</a:t>
                </a:r>
                <a:r>
                  <a:rPr lang="en-GB" sz="2400" dirty="0" err="1">
                    <a:solidFill>
                      <a:srgbClr val="FF0000"/>
                    </a:solidFill>
                    <a:latin typeface="Times New Roman" panose="02020603050405020304" pitchFamily="18" charset="0"/>
                    <a:ea typeface="Calibri" panose="020F0502020204030204" pitchFamily="34" charset="0"/>
                  </a:rPr>
                  <a:t>Ln</a:t>
                </a:r>
                <a:r>
                  <a:rPr lang="en-GB" sz="2400" i="1" dirty="0" err="1">
                    <a:solidFill>
                      <a:srgbClr val="FF0000"/>
                    </a:solidFill>
                    <a:latin typeface="Times New Roman" panose="02020603050405020304" pitchFamily="18" charset="0"/>
                    <a:ea typeface="Calibri" panose="020F0502020204030204" pitchFamily="34" charset="0"/>
                  </a:rPr>
                  <a:t>W</a:t>
                </a:r>
                <a:r>
                  <a:rPr lang="en-GB" sz="2400" dirty="0">
                    <a:solidFill>
                      <a:srgbClr val="FF0000"/>
                    </a:solidFill>
                    <a:latin typeface="Times New Roman" panose="02020603050405020304" pitchFamily="18" charset="0"/>
                    <a:ea typeface="Calibri" panose="020F0502020204030204" pitchFamily="34" charset="0"/>
                  </a:rPr>
                  <a:t> = Ln</a:t>
                </a:r>
                <a:r>
                  <a:rPr lang="en-GB" sz="2400" i="1" dirty="0">
                    <a:solidFill>
                      <a:srgbClr val="FF0000"/>
                    </a:solidFill>
                    <a:latin typeface="Times New Roman" panose="02020603050405020304" pitchFamily="18" charset="0"/>
                    <a:ea typeface="Calibri" panose="020F0502020204030204" pitchFamily="34" charset="0"/>
                  </a:rPr>
                  <a:t>W</a:t>
                </a:r>
                <a:r>
                  <a:rPr lang="en-GB" sz="2400" i="1" baseline="-25000" dirty="0">
                    <a:solidFill>
                      <a:srgbClr val="FF0000"/>
                    </a:solidFill>
                    <a:latin typeface="Times New Roman" panose="02020603050405020304" pitchFamily="18" charset="0"/>
                    <a:ea typeface="Calibri" panose="020F0502020204030204" pitchFamily="34" charset="0"/>
                  </a:rPr>
                  <a:t>0</a:t>
                </a:r>
                <a:r>
                  <a:rPr lang="en-GB" sz="2400" dirty="0">
                    <a:solidFill>
                      <a:srgbClr val="FF0000"/>
                    </a:solidFill>
                    <a:latin typeface="Times New Roman" panose="02020603050405020304" pitchFamily="18" charset="0"/>
                    <a:ea typeface="Calibri" panose="020F0502020204030204" pitchFamily="34" charset="0"/>
                  </a:rPr>
                  <a:t> + </a:t>
                </a:r>
                <a:r>
                  <a:rPr lang="en-GB" sz="2400" dirty="0" err="1">
                    <a:solidFill>
                      <a:srgbClr val="FF0000"/>
                    </a:solidFill>
                    <a:latin typeface="Times New Roman" panose="02020603050405020304" pitchFamily="18" charset="0"/>
                    <a:ea typeface="Calibri" panose="020F0502020204030204" pitchFamily="34" charset="0"/>
                  </a:rPr>
                  <a:t>r</a:t>
                </a:r>
                <a:r>
                  <a:rPr lang="en-GB" sz="2400" i="1" dirty="0" err="1">
                    <a:solidFill>
                      <a:srgbClr val="FF0000"/>
                    </a:solidFill>
                    <a:latin typeface="Times New Roman" panose="02020603050405020304" pitchFamily="18" charset="0"/>
                    <a:ea typeface="Calibri" panose="020F0502020204030204" pitchFamily="34" charset="0"/>
                  </a:rPr>
                  <a:t>S</a:t>
                </a:r>
                <a:r>
                  <a:rPr lang="en-GB" sz="2400" dirty="0">
                    <a:solidFill>
                      <a:srgbClr val="FF0000"/>
                    </a:solidFill>
                    <a:latin typeface="Times New Roman" panose="02020603050405020304" pitchFamily="18" charset="0"/>
                    <a:ea typeface="Calibri" panose="020F0502020204030204" pitchFamily="34" charset="0"/>
                  </a:rPr>
                  <a:t> + β</a:t>
                </a:r>
                <a:r>
                  <a:rPr lang="en-GB" sz="2400" baseline="-25000" dirty="0">
                    <a:solidFill>
                      <a:srgbClr val="FF0000"/>
                    </a:solidFill>
                    <a:latin typeface="Times New Roman" panose="02020603050405020304" pitchFamily="18" charset="0"/>
                    <a:ea typeface="Calibri" panose="020F0502020204030204" pitchFamily="34" charset="0"/>
                  </a:rPr>
                  <a:t>1</a:t>
                </a:r>
                <a:r>
                  <a:rPr lang="en-GB" sz="2400" i="1" dirty="0">
                    <a:solidFill>
                      <a:srgbClr val="FF0000"/>
                    </a:solidFill>
                    <a:latin typeface="Times New Roman" panose="02020603050405020304" pitchFamily="18" charset="0"/>
                    <a:ea typeface="Calibri" panose="020F0502020204030204" pitchFamily="34" charset="0"/>
                  </a:rPr>
                  <a:t>X</a:t>
                </a:r>
                <a:r>
                  <a:rPr lang="en-GB" sz="2400" dirty="0">
                    <a:solidFill>
                      <a:srgbClr val="FF0000"/>
                    </a:solidFill>
                    <a:latin typeface="Times New Roman" panose="02020603050405020304" pitchFamily="18" charset="0"/>
                    <a:ea typeface="Calibri" panose="020F0502020204030204" pitchFamily="34" charset="0"/>
                  </a:rPr>
                  <a:t> + β</a:t>
                </a:r>
                <a:r>
                  <a:rPr lang="en-GB" sz="2400" baseline="-25000" dirty="0">
                    <a:solidFill>
                      <a:srgbClr val="FF0000"/>
                    </a:solidFill>
                    <a:latin typeface="Times New Roman" panose="02020603050405020304" pitchFamily="18" charset="0"/>
                    <a:ea typeface="Calibri" panose="020F0502020204030204" pitchFamily="34" charset="0"/>
                  </a:rPr>
                  <a:t>2</a:t>
                </a:r>
                <a:r>
                  <a:rPr lang="en-GB" sz="2400" i="1" dirty="0">
                    <a:solidFill>
                      <a:srgbClr val="FF0000"/>
                    </a:solidFill>
                    <a:latin typeface="Times New Roman" panose="02020603050405020304" pitchFamily="18" charset="0"/>
                    <a:ea typeface="Calibri" panose="020F0502020204030204" pitchFamily="34" charset="0"/>
                  </a:rPr>
                  <a:t>X</a:t>
                </a:r>
                <a:r>
                  <a:rPr lang="en-GB" sz="2400" i="1" baseline="30000" dirty="0">
                    <a:solidFill>
                      <a:srgbClr val="FF0000"/>
                    </a:solidFill>
                    <a:latin typeface="Times New Roman" panose="02020603050405020304" pitchFamily="18" charset="0"/>
                    <a:ea typeface="Calibri" panose="020F0502020204030204" pitchFamily="34" charset="0"/>
                  </a:rPr>
                  <a:t>2</a:t>
                </a:r>
                <a:r>
                  <a:rPr lang="en-GB" sz="2400" dirty="0">
                    <a:solidFill>
                      <a:srgbClr val="FF0000"/>
                    </a:solidFill>
                    <a:latin typeface="Times New Roman" panose="02020603050405020304" pitchFamily="18" charset="0"/>
                    <a:ea typeface="Calibri" panose="020F0502020204030204" pitchFamily="34" charset="0"/>
                  </a:rPr>
                  <a:t> + </a:t>
                </a:r>
                <a:r>
                  <a:rPr lang="en-GB" sz="2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endParaRPr lang="en-GB" sz="2400" noProof="1">
                  <a:solidFill>
                    <a:srgbClr val="FF0000"/>
                  </a:solidFill>
                  <a:sym typeface="Symbol" panose="05050102010706020507" pitchFamily="18" charset="2"/>
                </a:endParaRPr>
              </a:p>
              <a:p>
                <a:pPr marL="0" indent="0">
                  <a:buNone/>
                </a:pPr>
                <a:endParaRPr lang="en-GB" sz="2000" noProof="1">
                  <a:solidFill>
                    <a:srgbClr val="0070C0"/>
                  </a:solidFill>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endParaRPr>
              </a:p>
              <a:p>
                <a:pPr marL="0" indent="0">
                  <a:buNone/>
                  <a:tabLst>
                    <a:tab pos="2247900" algn="l"/>
                  </a:tabLst>
                </a:pPr>
                <a:r>
                  <a:rPr lang="en-GB" sz="2400" noProof="1">
                    <a:solidFill>
                      <a:srgbClr val="0070C0"/>
                    </a:solidFill>
                    <a:sym typeface="Symbol" panose="05050102010706020507" pitchFamily="18" charset="2"/>
                  </a:rPr>
                  <a:t>Later versions of the theoretical model used in empirical research:</a:t>
                </a:r>
              </a:p>
              <a:p>
                <a:pPr marL="0" indent="0">
                  <a:buNone/>
                  <a:tabLst>
                    <a:tab pos="2247900" algn="l"/>
                    <a:tab pos="6369050" algn="ctr"/>
                  </a:tabLst>
                </a:pPr>
                <a:r>
                  <a:rPr lang="en-GB" sz="2200" dirty="0">
                    <a:solidFill>
                      <a:srgbClr val="FF0000"/>
                    </a:solidFill>
                  </a:rPr>
                  <a:t>[</a:t>
                </a:r>
                <a:r>
                  <a:rPr lang="en-GB" sz="2200" dirty="0">
                    <a:solidFill>
                      <a:srgbClr val="0070C0"/>
                    </a:solidFill>
                  </a:rPr>
                  <a:t>Hirsch (1978)</a:t>
                </a:r>
                <a:r>
                  <a:rPr lang="en-GB" sz="2200" dirty="0">
                    <a:solidFill>
                      <a:srgbClr val="FF0000"/>
                    </a:solidFill>
                  </a:rPr>
                  <a:t>]</a:t>
                </a:r>
                <a:r>
                  <a:rPr lang="en-GB" sz="2000" noProof="1">
                    <a:solidFill>
                      <a:srgbClr val="0070C0"/>
                    </a:solidFill>
                  </a:rPr>
                  <a:t>:</a:t>
                </a:r>
                <a:r>
                  <a:rPr lang="en-GB" sz="2200" dirty="0">
                    <a:solidFill>
                      <a:srgbClr val="0070C0"/>
                    </a:solidFill>
                  </a:rPr>
                  <a:t>	</a:t>
                </a:r>
                <a:r>
                  <a:rPr lang="en-GB" sz="1700" dirty="0">
                    <a:solidFill>
                      <a:srgbClr val="0070C0"/>
                    </a:solidFill>
                    <a:latin typeface="Times New Roman" panose="02020603050405020304" pitchFamily="18" charset="0"/>
                    <a:cs typeface="Times New Roman" panose="02020603050405020304" pitchFamily="18" charset="0"/>
                  </a:rPr>
                  <a:t>Ln</a:t>
                </a:r>
                <a:r>
                  <a:rPr lang="en-GB" sz="1700" i="1" dirty="0" err="1">
                    <a:solidFill>
                      <a:srgbClr val="0070C0"/>
                    </a:solidFill>
                    <a:latin typeface="Times New Roman" panose="02020603050405020304" pitchFamily="18" charset="0"/>
                    <a:cs typeface="Times New Roman" panose="02020603050405020304" pitchFamily="18" charset="0"/>
                  </a:rPr>
                  <a:t>W</a:t>
                </a:r>
                <a:r>
                  <a:rPr lang="en-GB" sz="1700" i="1" baseline="-25000" dirty="0" err="1">
                    <a:solidFill>
                      <a:srgbClr val="0070C0"/>
                    </a:solidFill>
                    <a:latin typeface="Times New Roman" panose="02020603050405020304" pitchFamily="18" charset="0"/>
                    <a:cs typeface="Times New Roman" panose="02020603050405020304" pitchFamily="18" charset="0"/>
                  </a:rPr>
                  <a:t>t</a:t>
                </a:r>
                <a:r>
                  <a:rPr lang="en-GB" sz="1700" dirty="0">
                    <a:solidFill>
                      <a:srgbClr val="0070C0"/>
                    </a:solidFill>
                    <a:latin typeface="Times New Roman" panose="02020603050405020304" pitchFamily="18" charset="0"/>
                    <a:cs typeface="Times New Roman" panose="02020603050405020304" pitchFamily="18" charset="0"/>
                  </a:rPr>
                  <a:t> = Ln</a:t>
                </a:r>
                <a:r>
                  <a:rPr lang="en-GB" sz="1700" i="1" dirty="0">
                    <a:solidFill>
                      <a:srgbClr val="0070C0"/>
                    </a:solidFill>
                    <a:latin typeface="Times New Roman" panose="02020603050405020304" pitchFamily="18" charset="0"/>
                    <a:cs typeface="Times New Roman" panose="02020603050405020304" pitchFamily="18" charset="0"/>
                  </a:rPr>
                  <a:t>W</a:t>
                </a:r>
                <a:r>
                  <a:rPr lang="en-GB" sz="1700" i="1" baseline="-25000" dirty="0">
                    <a:solidFill>
                      <a:srgbClr val="0070C0"/>
                    </a:solidFill>
                    <a:latin typeface="Times New Roman" panose="02020603050405020304" pitchFamily="18" charset="0"/>
                    <a:cs typeface="Times New Roman" panose="02020603050405020304" pitchFamily="18" charset="0"/>
                  </a:rPr>
                  <a:t>0</a:t>
                </a:r>
                <a:r>
                  <a:rPr lang="en-GB" sz="1700" dirty="0">
                    <a:solidFill>
                      <a:srgbClr val="0070C0"/>
                    </a:solidFill>
                    <a:latin typeface="Times New Roman" panose="02020603050405020304" pitchFamily="18" charset="0"/>
                    <a:cs typeface="Times New Roman" panose="02020603050405020304" pitchFamily="18" charset="0"/>
                  </a:rPr>
                  <a:t> + </a:t>
                </a:r>
                <a14:m>
                  <m:oMath xmlns:m="http://schemas.openxmlformats.org/officeDocument/2006/math">
                    <m:nary>
                      <m:naryPr>
                        <m:chr m:val="∑"/>
                        <m:limLoc m:val="undOvr"/>
                        <m:ctrlPr>
                          <a:rPr lang="sq-AL" sz="1700" i="1">
                            <a:solidFill>
                              <a:srgbClr val="0070C0"/>
                            </a:solidFill>
                            <a:latin typeface="Cambria Math" panose="02040503050406030204" pitchFamily="18" charset="0"/>
                          </a:rPr>
                        </m:ctrlPr>
                      </m:naryPr>
                      <m:sub>
                        <m:r>
                          <a:rPr lang="en-GB" sz="1700" i="1">
                            <a:solidFill>
                              <a:srgbClr val="0070C0"/>
                            </a:solidFill>
                            <a:latin typeface="Cambria Math" panose="02040503050406030204" pitchFamily="18" charset="0"/>
                          </a:rPr>
                          <m:t>𝑗</m:t>
                        </m:r>
                        <m:r>
                          <a:rPr lang="en-GB" sz="1700">
                            <a:solidFill>
                              <a:srgbClr val="0070C0"/>
                            </a:solidFill>
                            <a:latin typeface="Cambria Math" panose="02040503050406030204" pitchFamily="18" charset="0"/>
                          </a:rPr>
                          <m:t>=2</m:t>
                        </m:r>
                      </m:sub>
                      <m:sup>
                        <m:r>
                          <a:rPr lang="en-GB" sz="1700" i="1">
                            <a:solidFill>
                              <a:srgbClr val="0070C0"/>
                            </a:solidFill>
                            <a:latin typeface="Cambria Math" panose="02040503050406030204" pitchFamily="18" charset="0"/>
                          </a:rPr>
                          <m:t>𝑛</m:t>
                        </m:r>
                      </m:sup>
                      <m:e>
                        <m:sSub>
                          <m:sSubPr>
                            <m:ctrlPr>
                              <a:rPr lang="sq-AL" sz="1700" i="1">
                                <a:solidFill>
                                  <a:srgbClr val="0070C0"/>
                                </a:solidFill>
                                <a:latin typeface="Cambria Math" panose="02040503050406030204" pitchFamily="18" charset="0"/>
                              </a:rPr>
                            </m:ctrlPr>
                          </m:sSubPr>
                          <m:e>
                            <m:r>
                              <m:rPr>
                                <m:sty m:val="p"/>
                              </m:rPr>
                              <a:rPr lang="en-GB" sz="1700">
                                <a:solidFill>
                                  <a:srgbClr val="0070C0"/>
                                </a:solidFill>
                                <a:latin typeface="Cambria Math" panose="02040503050406030204" pitchFamily="18" charset="0"/>
                              </a:rPr>
                              <m:t>Φ</m:t>
                            </m:r>
                          </m:e>
                          <m:sub>
                            <m:r>
                              <a:rPr lang="en-GB" sz="1700" i="1">
                                <a:solidFill>
                                  <a:srgbClr val="0070C0"/>
                                </a:solidFill>
                                <a:latin typeface="Cambria Math" panose="02040503050406030204" pitchFamily="18" charset="0"/>
                              </a:rPr>
                              <m:t>𝑗</m:t>
                            </m:r>
                          </m:sub>
                        </m:sSub>
                      </m:e>
                    </m:nary>
                  </m:oMath>
                </a14:m>
                <a:r>
                  <a:rPr lang="en-GB" sz="1700" i="1" dirty="0" err="1">
                    <a:solidFill>
                      <a:srgbClr val="0070C0"/>
                    </a:solidFill>
                    <a:latin typeface="Times New Roman" panose="02020603050405020304" pitchFamily="18" charset="0"/>
                    <a:cs typeface="Times New Roman" panose="02020603050405020304" pitchFamily="18" charset="0"/>
                  </a:rPr>
                  <a:t>OCC</a:t>
                </a:r>
                <a:r>
                  <a:rPr lang="en-GB" sz="1700" i="1" baseline="-25000" dirty="0" err="1">
                    <a:solidFill>
                      <a:srgbClr val="0070C0"/>
                    </a:solidFill>
                    <a:latin typeface="Times New Roman" panose="02020603050405020304" pitchFamily="18" charset="0"/>
                    <a:cs typeface="Times New Roman" panose="02020603050405020304" pitchFamily="18" charset="0"/>
                  </a:rPr>
                  <a:t>j</a:t>
                </a:r>
                <a:r>
                  <a:rPr lang="en-GB" sz="1700" dirty="0">
                    <a:solidFill>
                      <a:srgbClr val="0070C0"/>
                    </a:solidFill>
                    <a:latin typeface="Times New Roman" panose="02020603050405020304" pitchFamily="18" charset="0"/>
                    <a:cs typeface="Times New Roman" panose="02020603050405020304" pitchFamily="18" charset="0"/>
                  </a:rPr>
                  <a:t> + </a:t>
                </a:r>
                <a:r>
                  <a:rPr lang="en-GB" sz="1700" dirty="0" err="1">
                    <a:solidFill>
                      <a:srgbClr val="0070C0"/>
                    </a:solidFill>
                    <a:latin typeface="Times New Roman" panose="02020603050405020304" pitchFamily="18" charset="0"/>
                    <a:cs typeface="Times New Roman" panose="02020603050405020304" pitchFamily="18" charset="0"/>
                  </a:rPr>
                  <a:t>r</a:t>
                </a:r>
                <a:r>
                  <a:rPr lang="en-GB" sz="1700" i="1" dirty="0" err="1">
                    <a:solidFill>
                      <a:srgbClr val="0070C0"/>
                    </a:solidFill>
                    <a:latin typeface="Times New Roman" panose="02020603050405020304" pitchFamily="18" charset="0"/>
                    <a:cs typeface="Times New Roman" panose="02020603050405020304" pitchFamily="18" charset="0"/>
                  </a:rPr>
                  <a:t>S</a:t>
                </a:r>
                <a:r>
                  <a:rPr lang="en-GB" sz="1700" dirty="0">
                    <a:solidFill>
                      <a:srgbClr val="0070C0"/>
                    </a:solidFill>
                    <a:latin typeface="Times New Roman" panose="02020603050405020304" pitchFamily="18" charset="0"/>
                    <a:cs typeface="Times New Roman" panose="02020603050405020304" pitchFamily="18" charset="0"/>
                  </a:rPr>
                  <a:t> + </a:t>
                </a:r>
                <a14:m>
                  <m:oMath xmlns:m="http://schemas.openxmlformats.org/officeDocument/2006/math">
                    <m:nary>
                      <m:naryPr>
                        <m:chr m:val="∑"/>
                        <m:limLoc m:val="undOvr"/>
                        <m:ctrlPr>
                          <a:rPr lang="sq-AL" sz="1700" i="1">
                            <a:solidFill>
                              <a:srgbClr val="0070C0"/>
                            </a:solidFill>
                            <a:latin typeface="Cambria Math" panose="02040503050406030204" pitchFamily="18" charset="0"/>
                          </a:rPr>
                        </m:ctrlPr>
                      </m:naryPr>
                      <m:sub>
                        <m:r>
                          <a:rPr lang="en-GB" sz="1700" i="1">
                            <a:solidFill>
                              <a:srgbClr val="0070C0"/>
                            </a:solidFill>
                            <a:latin typeface="Cambria Math" panose="02040503050406030204" pitchFamily="18" charset="0"/>
                          </a:rPr>
                          <m:t>𝑗</m:t>
                        </m:r>
                        <m:r>
                          <a:rPr lang="en-GB" sz="1700">
                            <a:solidFill>
                              <a:srgbClr val="0070C0"/>
                            </a:solidFill>
                            <a:latin typeface="Cambria Math" panose="02040503050406030204" pitchFamily="18" charset="0"/>
                          </a:rPr>
                          <m:t>=1</m:t>
                        </m:r>
                      </m:sub>
                      <m:sup>
                        <m:r>
                          <a:rPr lang="en-GB" sz="1700" i="1">
                            <a:solidFill>
                              <a:srgbClr val="0070C0"/>
                            </a:solidFill>
                            <a:latin typeface="Cambria Math" panose="02040503050406030204" pitchFamily="18" charset="0"/>
                          </a:rPr>
                          <m:t>𝑛</m:t>
                        </m:r>
                      </m:sup>
                      <m:e>
                        <m:sSub>
                          <m:sSubPr>
                            <m:ctrlPr>
                              <a:rPr lang="sq-AL" sz="1700" i="1">
                                <a:solidFill>
                                  <a:srgbClr val="0070C0"/>
                                </a:solidFill>
                                <a:latin typeface="Cambria Math" panose="02040503050406030204" pitchFamily="18" charset="0"/>
                              </a:rPr>
                            </m:ctrlPr>
                          </m:sSubPr>
                          <m:e>
                            <m:r>
                              <m:rPr>
                                <m:sty m:val="p"/>
                              </m:rPr>
                              <a:rPr lang="en-GB" sz="1700">
                                <a:solidFill>
                                  <a:srgbClr val="0070C0"/>
                                </a:solidFill>
                                <a:latin typeface="Cambria Math" panose="02040503050406030204" pitchFamily="18" charset="0"/>
                              </a:rPr>
                              <m:t>δ</m:t>
                            </m:r>
                          </m:e>
                          <m:sub>
                            <m:r>
                              <a:rPr lang="en-GB" sz="1700" i="1">
                                <a:solidFill>
                                  <a:srgbClr val="0070C0"/>
                                </a:solidFill>
                                <a:latin typeface="Cambria Math" panose="02040503050406030204" pitchFamily="18" charset="0"/>
                              </a:rPr>
                              <m:t>𝑗</m:t>
                            </m:r>
                          </m:sub>
                        </m:sSub>
                      </m:e>
                    </m:nary>
                  </m:oMath>
                </a14:m>
                <a:r>
                  <a:rPr lang="en-GB" sz="1700" i="1" dirty="0" err="1">
                    <a:solidFill>
                      <a:srgbClr val="0070C0"/>
                    </a:solidFill>
                    <a:latin typeface="Times New Roman" panose="02020603050405020304" pitchFamily="18" charset="0"/>
                    <a:cs typeface="Times New Roman" panose="02020603050405020304" pitchFamily="18" charset="0"/>
                  </a:rPr>
                  <a:t>OCC</a:t>
                </a:r>
                <a:r>
                  <a:rPr lang="en-GB" sz="1700" i="1" baseline="-25000" dirty="0" err="1">
                    <a:solidFill>
                      <a:srgbClr val="0070C0"/>
                    </a:solidFill>
                    <a:latin typeface="Times New Roman" panose="02020603050405020304" pitchFamily="18" charset="0"/>
                    <a:cs typeface="Times New Roman" panose="02020603050405020304" pitchFamily="18" charset="0"/>
                  </a:rPr>
                  <a:t>j</a:t>
                </a:r>
                <a:r>
                  <a:rPr lang="en-GB" sz="1700" dirty="0">
                    <a:solidFill>
                      <a:srgbClr val="0070C0"/>
                    </a:solidFill>
                    <a:latin typeface="Times New Roman" panose="02020603050405020304" pitchFamily="18" charset="0"/>
                    <a:cs typeface="Times New Roman" panose="02020603050405020304" pitchFamily="18" charset="0"/>
                  </a:rPr>
                  <a:t>(</a:t>
                </a:r>
                <a:r>
                  <a:rPr lang="en-GB" sz="1700" i="1" dirty="0">
                    <a:solidFill>
                      <a:srgbClr val="0070C0"/>
                    </a:solidFill>
                    <a:latin typeface="Times New Roman" panose="02020603050405020304" pitchFamily="18" charset="0"/>
                    <a:cs typeface="Times New Roman" panose="02020603050405020304" pitchFamily="18" charset="0"/>
                  </a:rPr>
                  <a:t>X</a:t>
                </a:r>
                <a:r>
                  <a:rPr lang="en-GB" sz="1700" dirty="0">
                    <a:solidFill>
                      <a:srgbClr val="0070C0"/>
                    </a:solidFill>
                    <a:latin typeface="Times New Roman" panose="02020603050405020304" pitchFamily="18" charset="0"/>
                    <a:cs typeface="Times New Roman" panose="02020603050405020304" pitchFamily="18" charset="0"/>
                  </a:rPr>
                  <a:t>) + </a:t>
                </a:r>
                <a14:m>
                  <m:oMath xmlns:m="http://schemas.openxmlformats.org/officeDocument/2006/math">
                    <m:nary>
                      <m:naryPr>
                        <m:chr m:val="∑"/>
                        <m:limLoc m:val="undOvr"/>
                        <m:ctrlPr>
                          <a:rPr lang="sq-AL" sz="1700" i="1">
                            <a:solidFill>
                              <a:srgbClr val="0070C0"/>
                            </a:solidFill>
                            <a:latin typeface="Cambria Math" panose="02040503050406030204" pitchFamily="18" charset="0"/>
                          </a:rPr>
                        </m:ctrlPr>
                      </m:naryPr>
                      <m:sub>
                        <m:r>
                          <a:rPr lang="en-GB" sz="1700" i="1">
                            <a:solidFill>
                              <a:srgbClr val="0070C0"/>
                            </a:solidFill>
                            <a:latin typeface="Cambria Math" panose="02040503050406030204" pitchFamily="18" charset="0"/>
                          </a:rPr>
                          <m:t>𝑗</m:t>
                        </m:r>
                        <m:r>
                          <a:rPr lang="en-GB" sz="1700">
                            <a:solidFill>
                              <a:srgbClr val="0070C0"/>
                            </a:solidFill>
                            <a:latin typeface="Cambria Math" panose="02040503050406030204" pitchFamily="18" charset="0"/>
                          </a:rPr>
                          <m:t>=1</m:t>
                        </m:r>
                      </m:sub>
                      <m:sup>
                        <m:r>
                          <a:rPr lang="en-GB" sz="1700" i="1">
                            <a:solidFill>
                              <a:srgbClr val="0070C0"/>
                            </a:solidFill>
                            <a:latin typeface="Cambria Math" panose="02040503050406030204" pitchFamily="18" charset="0"/>
                          </a:rPr>
                          <m:t>𝑛</m:t>
                        </m:r>
                      </m:sup>
                      <m:e>
                        <m:sSub>
                          <m:sSubPr>
                            <m:ctrlPr>
                              <a:rPr lang="sq-AL" sz="1700" i="1">
                                <a:solidFill>
                                  <a:srgbClr val="0070C0"/>
                                </a:solidFill>
                                <a:latin typeface="Cambria Math" panose="02040503050406030204" pitchFamily="18" charset="0"/>
                              </a:rPr>
                            </m:ctrlPr>
                          </m:sSubPr>
                          <m:e>
                            <m:r>
                              <m:rPr>
                                <m:sty m:val="p"/>
                              </m:rPr>
                              <a:rPr lang="en-GB" sz="1700">
                                <a:solidFill>
                                  <a:srgbClr val="0070C0"/>
                                </a:solidFill>
                                <a:latin typeface="Cambria Math" panose="02040503050406030204" pitchFamily="18" charset="0"/>
                              </a:rPr>
                              <m:t>θ</m:t>
                            </m:r>
                          </m:e>
                          <m:sub>
                            <m:r>
                              <a:rPr lang="en-GB" sz="1700" i="1">
                                <a:solidFill>
                                  <a:srgbClr val="0070C0"/>
                                </a:solidFill>
                                <a:latin typeface="Cambria Math" panose="02040503050406030204" pitchFamily="18" charset="0"/>
                              </a:rPr>
                              <m:t>𝑗</m:t>
                            </m:r>
                          </m:sub>
                        </m:sSub>
                      </m:e>
                    </m:nary>
                  </m:oMath>
                </a14:m>
                <a:r>
                  <a:rPr lang="en-GB" sz="1700" i="1" dirty="0" err="1">
                    <a:solidFill>
                      <a:srgbClr val="0070C0"/>
                    </a:solidFill>
                    <a:latin typeface="Times New Roman" panose="02020603050405020304" pitchFamily="18" charset="0"/>
                    <a:cs typeface="Times New Roman" panose="02020603050405020304" pitchFamily="18" charset="0"/>
                  </a:rPr>
                  <a:t>OCC</a:t>
                </a:r>
                <a:r>
                  <a:rPr lang="en-GB" sz="1700" i="1" baseline="-25000" dirty="0" err="1">
                    <a:solidFill>
                      <a:srgbClr val="0070C0"/>
                    </a:solidFill>
                    <a:latin typeface="Times New Roman" panose="02020603050405020304" pitchFamily="18" charset="0"/>
                    <a:cs typeface="Times New Roman" panose="02020603050405020304" pitchFamily="18" charset="0"/>
                  </a:rPr>
                  <a:t>j</a:t>
                </a:r>
                <a:r>
                  <a:rPr lang="en-GB" sz="1700" dirty="0">
                    <a:solidFill>
                      <a:srgbClr val="0070C0"/>
                    </a:solidFill>
                    <a:latin typeface="Times New Roman" panose="02020603050405020304" pitchFamily="18" charset="0"/>
                    <a:cs typeface="Times New Roman" panose="02020603050405020304" pitchFamily="18" charset="0"/>
                  </a:rPr>
                  <a:t>(</a:t>
                </a:r>
                <a:r>
                  <a:rPr lang="en-GB" sz="1700" i="1" dirty="0">
                    <a:solidFill>
                      <a:srgbClr val="0070C0"/>
                    </a:solidFill>
                    <a:latin typeface="Times New Roman" panose="02020603050405020304" pitchFamily="18" charset="0"/>
                    <a:cs typeface="Times New Roman" panose="02020603050405020304" pitchFamily="18" charset="0"/>
                  </a:rPr>
                  <a:t>X</a:t>
                </a:r>
                <a:r>
                  <a:rPr lang="en-GB" sz="1700" i="1" baseline="30000" dirty="0">
                    <a:solidFill>
                      <a:srgbClr val="0070C0"/>
                    </a:solidFill>
                    <a:latin typeface="Times New Roman" panose="02020603050405020304" pitchFamily="18" charset="0"/>
                    <a:cs typeface="Times New Roman" panose="02020603050405020304" pitchFamily="18" charset="0"/>
                  </a:rPr>
                  <a:t>2</a:t>
                </a:r>
                <a:r>
                  <a:rPr lang="en-GB" sz="1700" dirty="0">
                    <a:solidFill>
                      <a:srgbClr val="0070C0"/>
                    </a:solidFill>
                    <a:latin typeface="Times New Roman" panose="02020603050405020304" pitchFamily="18" charset="0"/>
                    <a:cs typeface="Times New Roman" panose="02020603050405020304" pitchFamily="18" charset="0"/>
                  </a:rPr>
                  <a:t>) + λ(</a:t>
                </a:r>
                <a:r>
                  <a:rPr lang="en-GB" sz="1700" dirty="0" err="1">
                    <a:solidFill>
                      <a:srgbClr val="0070C0"/>
                    </a:solidFill>
                    <a:latin typeface="Times New Roman" panose="02020603050405020304" pitchFamily="18" charset="0"/>
                    <a:cs typeface="Times New Roman" panose="02020603050405020304" pitchFamily="18" charset="0"/>
                  </a:rPr>
                  <a:t>Ln</a:t>
                </a:r>
                <a:r>
                  <a:rPr lang="en-GB" sz="1700" i="1" dirty="0" err="1">
                    <a:solidFill>
                      <a:srgbClr val="0070C0"/>
                    </a:solidFill>
                    <a:latin typeface="Times New Roman" panose="02020603050405020304" pitchFamily="18" charset="0"/>
                    <a:cs typeface="Times New Roman" panose="02020603050405020304" pitchFamily="18" charset="0"/>
                  </a:rPr>
                  <a:t>WW</a:t>
                </a:r>
                <a:r>
                  <a:rPr lang="en-GB" sz="1700" dirty="0">
                    <a:solidFill>
                      <a:srgbClr val="0070C0"/>
                    </a:solidFill>
                    <a:latin typeface="Times New Roman" panose="02020603050405020304" pitchFamily="18" charset="0"/>
                    <a:cs typeface="Times New Roman" panose="02020603050405020304" pitchFamily="18" charset="0"/>
                  </a:rPr>
                  <a:t>) + </a:t>
                </a:r>
                <a:r>
                  <a:rPr lang="en-GB" sz="1700" dirty="0">
                    <a:solidFill>
                      <a:srgbClr val="0070C0"/>
                    </a:solidFill>
                    <a:latin typeface="Times New Roman" panose="02020603050405020304" pitchFamily="18" charset="0"/>
                    <a:cs typeface="Times New Roman" panose="02020603050405020304" pitchFamily="18" charset="0"/>
                    <a:sym typeface="Symbol" panose="05050102010706020507" pitchFamily="18" charset="2"/>
                  </a:rPr>
                  <a:t></a:t>
                </a:r>
                <a:r>
                  <a:rPr lang="en-GB" sz="1700" baseline="-25000" dirty="0">
                    <a:solidFill>
                      <a:srgbClr val="0070C0"/>
                    </a:solidFill>
                    <a:latin typeface="Times New Roman" panose="02020603050405020304" pitchFamily="18" charset="0"/>
                    <a:cs typeface="Times New Roman" panose="02020603050405020304" pitchFamily="18" charset="0"/>
                  </a:rPr>
                  <a:t>t</a:t>
                </a:r>
                <a:endParaRPr lang="en-GB" sz="1700" dirty="0">
                  <a:solidFill>
                    <a:srgbClr val="0070C0"/>
                  </a:solidFill>
                  <a:latin typeface="Times New Roman" panose="02020603050405020304" pitchFamily="18" charset="0"/>
                  <a:cs typeface="Times New Roman" panose="02020603050405020304" pitchFamily="18" charset="0"/>
                </a:endParaRPr>
              </a:p>
              <a:p>
                <a:pPr marL="0" indent="0">
                  <a:buNone/>
                  <a:tabLst>
                    <a:tab pos="2247900" algn="l"/>
                    <a:tab pos="2867025" algn="l"/>
                    <a:tab pos="6369050" algn="ctr"/>
                  </a:tabLst>
                </a:pPr>
                <a:r>
                  <a:rPr lang="en-GB" sz="2200" dirty="0">
                    <a:solidFill>
                      <a:srgbClr val="FF0000"/>
                    </a:solidFill>
                  </a:rPr>
                  <a:t>[</a:t>
                </a:r>
                <a:r>
                  <a:rPr lang="en-GB" sz="2200" dirty="0">
                    <a:solidFill>
                      <a:srgbClr val="0070C0"/>
                    </a:solidFill>
                  </a:rPr>
                  <a:t>Lemieux (2006)</a:t>
                </a:r>
                <a:r>
                  <a:rPr lang="en-GB" sz="2200" dirty="0">
                    <a:solidFill>
                      <a:srgbClr val="FF0000"/>
                    </a:solidFill>
                  </a:rPr>
                  <a:t>]</a:t>
                </a:r>
                <a:r>
                  <a:rPr lang="en-GB" sz="2400" noProof="1">
                    <a:solidFill>
                      <a:srgbClr val="0070C0"/>
                    </a:solidFill>
                  </a:rPr>
                  <a:t>:</a:t>
                </a:r>
                <a:r>
                  <a:rPr lang="en-GB" sz="2200" dirty="0">
                    <a:solidFill>
                      <a:srgbClr val="FF0000"/>
                    </a:solidFill>
                  </a:rPr>
                  <a:t>			</a:t>
                </a:r>
                <a:r>
                  <a:rPr lang="en-GB" sz="2200" dirty="0" err="1">
                    <a:solidFill>
                      <a:srgbClr val="0070C0"/>
                    </a:solidFill>
                    <a:latin typeface="Times New Roman" panose="02020603050405020304" pitchFamily="18" charset="0"/>
                    <a:ea typeface="Calibri" panose="020F0502020204030204" pitchFamily="34" charset="0"/>
                  </a:rPr>
                  <a:t>Ln</a:t>
                </a:r>
                <a:r>
                  <a:rPr lang="en-GB" sz="2200" i="1" dirty="0" err="1">
                    <a:solidFill>
                      <a:srgbClr val="0070C0"/>
                    </a:solidFill>
                    <a:latin typeface="Times New Roman" panose="02020603050405020304" pitchFamily="18" charset="0"/>
                    <a:ea typeface="Calibri" panose="020F0502020204030204" pitchFamily="34" charset="0"/>
                  </a:rPr>
                  <a:t>W</a:t>
                </a:r>
                <a:r>
                  <a:rPr lang="en-GB" sz="2200" dirty="0">
                    <a:solidFill>
                      <a:srgbClr val="0070C0"/>
                    </a:solidFill>
                    <a:latin typeface="Times New Roman" panose="02020603050405020304" pitchFamily="18" charset="0"/>
                    <a:ea typeface="Calibri" panose="020F0502020204030204" pitchFamily="34" charset="0"/>
                  </a:rPr>
                  <a:t> = Ln</a:t>
                </a:r>
                <a:r>
                  <a:rPr lang="en-GB" sz="2200" i="1" dirty="0">
                    <a:solidFill>
                      <a:srgbClr val="0070C0"/>
                    </a:solidFill>
                    <a:latin typeface="Times New Roman" panose="02020603050405020304" pitchFamily="18" charset="0"/>
                    <a:ea typeface="Calibri" panose="020F0502020204030204" pitchFamily="34" charset="0"/>
                  </a:rPr>
                  <a:t>W</a:t>
                </a:r>
                <a:r>
                  <a:rPr lang="en-GB" sz="2200" i="1" baseline="-25000" dirty="0">
                    <a:solidFill>
                      <a:srgbClr val="0070C0"/>
                    </a:solidFill>
                    <a:latin typeface="Times New Roman" panose="02020603050405020304" pitchFamily="18" charset="0"/>
                    <a:ea typeface="Calibri" panose="020F0502020204030204" pitchFamily="34" charset="0"/>
                  </a:rPr>
                  <a:t>0</a:t>
                </a:r>
                <a:r>
                  <a:rPr lang="en-GB" sz="2200" dirty="0">
                    <a:solidFill>
                      <a:srgbClr val="0070C0"/>
                    </a:solidFill>
                    <a:latin typeface="Times New Roman" panose="02020603050405020304" pitchFamily="18" charset="0"/>
                    <a:ea typeface="Calibri" panose="020F0502020204030204" pitchFamily="34" charset="0"/>
                  </a:rPr>
                  <a:t> + </a:t>
                </a:r>
                <a:r>
                  <a:rPr lang="en-GB" sz="2200" dirty="0" err="1">
                    <a:solidFill>
                      <a:srgbClr val="0070C0"/>
                    </a:solidFill>
                    <a:latin typeface="Times New Roman" panose="02020603050405020304" pitchFamily="18" charset="0"/>
                    <a:ea typeface="Calibri" panose="020F0502020204030204" pitchFamily="34" charset="0"/>
                  </a:rPr>
                  <a:t>r</a:t>
                </a:r>
                <a:r>
                  <a:rPr lang="en-GB" sz="2200" i="1" dirty="0" err="1">
                    <a:solidFill>
                      <a:srgbClr val="0070C0"/>
                    </a:solidFill>
                    <a:latin typeface="Times New Roman" panose="02020603050405020304" pitchFamily="18" charset="0"/>
                    <a:ea typeface="Calibri" panose="020F0502020204030204" pitchFamily="34" charset="0"/>
                  </a:rPr>
                  <a:t>S</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1</a:t>
                </a:r>
                <a:r>
                  <a:rPr lang="en-GB" sz="2200" i="1" dirty="0">
                    <a:solidFill>
                      <a:srgbClr val="0070C0"/>
                    </a:solidFill>
                    <a:latin typeface="Times New Roman" panose="02020603050405020304" pitchFamily="18" charset="0"/>
                    <a:ea typeface="Calibri" panose="020F0502020204030204" pitchFamily="34" charset="0"/>
                  </a:rPr>
                  <a:t>X</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2</a:t>
                </a:r>
                <a:r>
                  <a:rPr lang="en-GB" sz="2200" i="1" dirty="0">
                    <a:solidFill>
                      <a:srgbClr val="0070C0"/>
                    </a:solidFill>
                    <a:latin typeface="Times New Roman" panose="02020603050405020304" pitchFamily="18" charset="0"/>
                    <a:ea typeface="Calibri" panose="020F0502020204030204" pitchFamily="34" charset="0"/>
                  </a:rPr>
                  <a:t>X</a:t>
                </a:r>
                <a:r>
                  <a:rPr lang="en-GB" sz="2200" i="1" baseline="30000" dirty="0">
                    <a:solidFill>
                      <a:srgbClr val="0070C0"/>
                    </a:solidFill>
                    <a:latin typeface="Times New Roman" panose="02020603050405020304" pitchFamily="18" charset="0"/>
                    <a:ea typeface="Calibri" panose="020F0502020204030204" pitchFamily="34" charset="0"/>
                  </a:rPr>
                  <a:t>2</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3</a:t>
                </a:r>
                <a:r>
                  <a:rPr lang="en-GB" sz="2200" i="1" dirty="0">
                    <a:solidFill>
                      <a:srgbClr val="0070C0"/>
                    </a:solidFill>
                    <a:latin typeface="Times New Roman" panose="02020603050405020304" pitchFamily="18" charset="0"/>
                    <a:ea typeface="Calibri" panose="020F0502020204030204" pitchFamily="34" charset="0"/>
                  </a:rPr>
                  <a:t>X</a:t>
                </a:r>
                <a:r>
                  <a:rPr lang="en-GB" sz="2200" i="1" baseline="30000" dirty="0">
                    <a:solidFill>
                      <a:srgbClr val="0070C0"/>
                    </a:solidFill>
                    <a:latin typeface="Times New Roman" panose="02020603050405020304" pitchFamily="18" charset="0"/>
                    <a:ea typeface="Calibri" panose="020F0502020204030204" pitchFamily="34" charset="0"/>
                  </a:rPr>
                  <a:t>3</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4</a:t>
                </a:r>
                <a:r>
                  <a:rPr lang="en-GB" sz="2200" i="1" dirty="0">
                    <a:solidFill>
                      <a:srgbClr val="0070C0"/>
                    </a:solidFill>
                    <a:latin typeface="Times New Roman" panose="02020603050405020304" pitchFamily="18" charset="0"/>
                    <a:ea typeface="Calibri" panose="020F0502020204030204" pitchFamily="34" charset="0"/>
                  </a:rPr>
                  <a:t>X</a:t>
                </a:r>
                <a:r>
                  <a:rPr lang="en-GB" sz="2200" i="1" baseline="30000" dirty="0">
                    <a:solidFill>
                      <a:srgbClr val="0070C0"/>
                    </a:solidFill>
                    <a:latin typeface="Times New Roman" panose="02020603050405020304" pitchFamily="18" charset="0"/>
                    <a:ea typeface="Calibri" panose="020F0502020204030204" pitchFamily="34" charset="0"/>
                  </a:rPr>
                  <a:t>4</a:t>
                </a:r>
                <a:r>
                  <a:rPr lang="en-GB" sz="2200" dirty="0">
                    <a:solidFill>
                      <a:srgbClr val="0070C0"/>
                    </a:solidFill>
                    <a:latin typeface="Times New Roman" panose="02020603050405020304" pitchFamily="18" charset="0"/>
                    <a:ea typeface="Calibri" panose="020F0502020204030204" pitchFamily="34" charset="0"/>
                  </a:rPr>
                  <a:t> + </a:t>
                </a:r>
                <a:r>
                  <a:rPr lang="en-GB" sz="22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endParaRPr lang="en-GB" sz="2200" dirty="0">
                  <a:solidFill>
                    <a:srgbClr val="0070C0"/>
                  </a:solidFill>
                </a:endParaRPr>
              </a:p>
              <a:p>
                <a:pPr marL="0" indent="0">
                  <a:buNone/>
                  <a:tabLst>
                    <a:tab pos="2247900" algn="l"/>
                    <a:tab pos="2867025" algn="l"/>
                    <a:tab pos="6369050" algn="ctr"/>
                  </a:tabLst>
                </a:pPr>
                <a:r>
                  <a:rPr lang="en-GB" sz="2200" dirty="0">
                    <a:solidFill>
                      <a:srgbClr val="FF0000"/>
                    </a:solidFill>
                  </a:rPr>
                  <a:t>[</a:t>
                </a:r>
                <a:r>
                  <a:rPr lang="en-GB" sz="2200" dirty="0">
                    <a:solidFill>
                      <a:srgbClr val="0070C0"/>
                    </a:solidFill>
                  </a:rPr>
                  <a:t>Abel and </a:t>
                </a:r>
                <a:r>
                  <a:rPr lang="en-GB" sz="2200" dirty="0" err="1">
                    <a:solidFill>
                      <a:srgbClr val="0070C0"/>
                    </a:solidFill>
                  </a:rPr>
                  <a:t>Deitz</a:t>
                </a:r>
                <a:r>
                  <a:rPr lang="en-GB" sz="2200" dirty="0">
                    <a:solidFill>
                      <a:srgbClr val="0070C0"/>
                    </a:solidFill>
                  </a:rPr>
                  <a:t> (2014)</a:t>
                </a:r>
                <a:r>
                  <a:rPr lang="en-GB" sz="2200" dirty="0">
                    <a:solidFill>
                      <a:srgbClr val="FF0000"/>
                    </a:solidFill>
                  </a:rPr>
                  <a:t>]</a:t>
                </a:r>
                <a:r>
                  <a:rPr lang="en-GB" sz="2400" noProof="1">
                    <a:solidFill>
                      <a:srgbClr val="0070C0"/>
                    </a:solidFill>
                  </a:rPr>
                  <a:t>:</a:t>
                </a:r>
                <a:r>
                  <a:rPr lang="en-GB" sz="2200" dirty="0">
                    <a:solidFill>
                      <a:srgbClr val="0070C0"/>
                    </a:solidFill>
                    <a:sym typeface="Symbol" panose="05050102010706020507" pitchFamily="18" charset="2"/>
                  </a:rPr>
                  <a:t>		</a:t>
                </a:r>
                <a:r>
                  <a:rPr lang="en-GB" sz="2200" dirty="0">
                    <a:solidFill>
                      <a:srgbClr val="0070C0"/>
                    </a:solidFill>
                    <a:latin typeface="Times New Roman" panose="02020603050405020304" pitchFamily="18" charset="0"/>
                    <a:ea typeface="Calibri" panose="020F0502020204030204" pitchFamily="34" charset="0"/>
                  </a:rPr>
                  <a:t>Y</a:t>
                </a:r>
                <a:r>
                  <a:rPr lang="en-GB" sz="2200" baseline="-25000" dirty="0">
                    <a:solidFill>
                      <a:srgbClr val="0070C0"/>
                    </a:solidFill>
                    <a:latin typeface="Times New Roman" panose="02020603050405020304" pitchFamily="18" charset="0"/>
                    <a:ea typeface="Calibri" panose="020F0502020204030204" pitchFamily="34" charset="0"/>
                  </a:rPr>
                  <a:t>i</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0</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1</a:t>
                </a:r>
                <a:r>
                  <a:rPr lang="en-GB" sz="2200" i="1" dirty="0">
                    <a:solidFill>
                      <a:srgbClr val="0070C0"/>
                    </a:solidFill>
                    <a:latin typeface="Times New Roman" panose="02020603050405020304" pitchFamily="18" charset="0"/>
                    <a:ea typeface="Calibri" panose="020F0502020204030204" pitchFamily="34" charset="0"/>
                  </a:rPr>
                  <a:t>A</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2</a:t>
                </a:r>
                <a:r>
                  <a:rPr lang="en-GB" sz="2200" i="1" dirty="0">
                    <a:solidFill>
                      <a:srgbClr val="0070C0"/>
                    </a:solidFill>
                    <a:latin typeface="Times New Roman" panose="02020603050405020304" pitchFamily="18" charset="0"/>
                    <a:ea typeface="Calibri" panose="020F0502020204030204" pitchFamily="34" charset="0"/>
                  </a:rPr>
                  <a:t>A</a:t>
                </a:r>
                <a:r>
                  <a:rPr lang="en-GB" sz="2200" i="1" baseline="30000" dirty="0">
                    <a:solidFill>
                      <a:srgbClr val="0070C0"/>
                    </a:solidFill>
                    <a:latin typeface="Times New Roman" panose="02020603050405020304" pitchFamily="18" charset="0"/>
                    <a:ea typeface="Calibri" panose="020F0502020204030204" pitchFamily="34" charset="0"/>
                  </a:rPr>
                  <a:t>2</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3</a:t>
                </a:r>
                <a:r>
                  <a:rPr lang="en-GB" sz="2200" i="1" dirty="0">
                    <a:solidFill>
                      <a:srgbClr val="0070C0"/>
                    </a:solidFill>
                    <a:latin typeface="Times New Roman" panose="02020603050405020304" pitchFamily="18" charset="0"/>
                    <a:ea typeface="Calibri" panose="020F0502020204030204" pitchFamily="34" charset="0"/>
                  </a:rPr>
                  <a:t>E</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4</a:t>
                </a:r>
                <a:r>
                  <a:rPr lang="en-GB" sz="2200" i="1" dirty="0">
                    <a:solidFill>
                      <a:srgbClr val="0070C0"/>
                    </a:solidFill>
                    <a:latin typeface="Times New Roman" panose="02020603050405020304" pitchFamily="18" charset="0"/>
                    <a:ea typeface="Calibri" panose="020F0502020204030204" pitchFamily="34" charset="0"/>
                  </a:rPr>
                  <a:t>D</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5</a:t>
                </a:r>
                <a:r>
                  <a:rPr lang="en-GB" sz="2200" i="1" dirty="0">
                    <a:solidFill>
                      <a:srgbClr val="0070C0"/>
                    </a:solidFill>
                    <a:latin typeface="Times New Roman" panose="02020603050405020304" pitchFamily="18" charset="0"/>
                    <a:ea typeface="Calibri" panose="020F0502020204030204" pitchFamily="34" charset="0"/>
                  </a:rPr>
                  <a:t>R</a:t>
                </a:r>
                <a:r>
                  <a:rPr lang="en-GB" sz="2200" dirty="0">
                    <a:solidFill>
                      <a:srgbClr val="0070C0"/>
                    </a:solidFill>
                    <a:latin typeface="Times New Roman" panose="02020603050405020304" pitchFamily="18" charset="0"/>
                    <a:ea typeface="Calibri" panose="020F0502020204030204" pitchFamily="34" charset="0"/>
                  </a:rPr>
                  <a:t> + β</a:t>
                </a:r>
                <a:r>
                  <a:rPr lang="en-GB" sz="2200" baseline="-25000" dirty="0">
                    <a:solidFill>
                      <a:srgbClr val="0070C0"/>
                    </a:solidFill>
                    <a:latin typeface="Times New Roman" panose="02020603050405020304" pitchFamily="18" charset="0"/>
                    <a:ea typeface="Calibri" panose="020F0502020204030204" pitchFamily="34" charset="0"/>
                  </a:rPr>
                  <a:t>6</a:t>
                </a:r>
                <a:r>
                  <a:rPr lang="en-GB" sz="2200" i="1" dirty="0">
                    <a:solidFill>
                      <a:srgbClr val="0070C0"/>
                    </a:solidFill>
                    <a:latin typeface="Times New Roman" panose="02020603050405020304" pitchFamily="18" charset="0"/>
                    <a:ea typeface="Calibri" panose="020F0502020204030204" pitchFamily="34" charset="0"/>
                  </a:rPr>
                  <a:t>M </a:t>
                </a:r>
                <a:r>
                  <a:rPr lang="en-GB" sz="2200" dirty="0">
                    <a:solidFill>
                      <a:srgbClr val="0070C0"/>
                    </a:solidFill>
                    <a:latin typeface="Times New Roman" panose="02020603050405020304" pitchFamily="18" charset="0"/>
                    <a:ea typeface="Calibri" panose="020F0502020204030204" pitchFamily="34" charset="0"/>
                  </a:rPr>
                  <a:t>+ β</a:t>
                </a:r>
                <a:r>
                  <a:rPr lang="en-GB" sz="2200" baseline="-25000" dirty="0">
                    <a:solidFill>
                      <a:srgbClr val="0070C0"/>
                    </a:solidFill>
                    <a:latin typeface="Times New Roman" panose="02020603050405020304" pitchFamily="18" charset="0"/>
                    <a:ea typeface="Calibri" panose="020F0502020204030204" pitchFamily="34" charset="0"/>
                  </a:rPr>
                  <a:t>7</a:t>
                </a:r>
                <a:r>
                  <a:rPr lang="en-GB" sz="2200" i="1" dirty="0">
                    <a:solidFill>
                      <a:srgbClr val="0070C0"/>
                    </a:solidFill>
                    <a:latin typeface="Times New Roman" panose="02020603050405020304" pitchFamily="18" charset="0"/>
                    <a:ea typeface="Calibri" panose="020F0502020204030204" pitchFamily="34" charset="0"/>
                  </a:rPr>
                  <a:t>G</a:t>
                </a:r>
                <a:r>
                  <a:rPr lang="en-GB" sz="2200" dirty="0">
                    <a:solidFill>
                      <a:srgbClr val="0070C0"/>
                    </a:solidFill>
                    <a:latin typeface="Times New Roman" panose="02020603050405020304" pitchFamily="18" charset="0"/>
                    <a:ea typeface="Calibri" panose="020F0502020204030204" pitchFamily="34" charset="0"/>
                  </a:rPr>
                  <a:t> +  </a:t>
                </a:r>
                <a:r>
                  <a:rPr lang="en-GB" sz="2200" dirty="0" err="1">
                    <a:solidFill>
                      <a:srgbClr val="0070C0"/>
                    </a:solidFill>
                    <a:latin typeface="Times New Roman" panose="02020603050405020304" pitchFamily="18" charset="0"/>
                    <a:ea typeface="Calibri" panose="020F0502020204030204" pitchFamily="34" charset="0"/>
                  </a:rPr>
                  <a:t>ε</a:t>
                </a:r>
                <a:r>
                  <a:rPr lang="en-GB" sz="2200" baseline="-25000" dirty="0" err="1">
                    <a:solidFill>
                      <a:srgbClr val="0070C0"/>
                    </a:solidFill>
                    <a:latin typeface="Times New Roman" panose="02020603050405020304" pitchFamily="18" charset="0"/>
                    <a:ea typeface="Calibri" panose="020F0502020204030204" pitchFamily="34" charset="0"/>
                  </a:rPr>
                  <a:t>i</a:t>
                </a:r>
                <a:endParaRPr lang="en-GB" sz="2200" baseline="-25000" dirty="0">
                  <a:solidFill>
                    <a:srgbClr val="0070C0"/>
                  </a:solidFill>
                  <a:latin typeface="Times New Roman" panose="02020603050405020304" pitchFamily="18" charset="0"/>
                  <a:ea typeface="Calibri" panose="020F0502020204030204" pitchFamily="34" charset="0"/>
                </a:endParaRPr>
              </a:p>
              <a:p>
                <a:pPr marL="0" indent="0">
                  <a:buNone/>
                  <a:tabLst>
                    <a:tab pos="2247900" algn="l"/>
                    <a:tab pos="2867025" algn="l"/>
                    <a:tab pos="6369050" algn="ctr"/>
                  </a:tabLst>
                </a:pPr>
                <a:endParaRPr lang="en-GB" sz="2200" dirty="0">
                  <a:solidFill>
                    <a:srgbClr val="0070C0"/>
                  </a:solidFill>
                  <a:sym typeface="Symbol" panose="05050102010706020507" pitchFamily="18" charset="2"/>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38200" y="930921"/>
                <a:ext cx="10483515" cy="5031836"/>
              </a:xfrm>
              <a:blipFill rotWithShape="0">
                <a:blip r:embed="rId4"/>
                <a:stretch>
                  <a:fillRect l="-931" t="-1697"/>
                </a:stretch>
              </a:blipFill>
            </p:spPr>
            <p:txBody>
              <a:bodyPr/>
              <a:lstStyle/>
              <a:p>
                <a:r>
                  <a:rPr lang="sq-AL">
                    <a:noFill/>
                  </a:rPr>
                  <a:t> </a:t>
                </a:r>
              </a:p>
            </p:txBody>
          </p:sp>
        </mc:Fallback>
      </mc:AlternateContent>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4</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Tree>
    <p:extLst>
      <p:ext uri="{BB962C8B-B14F-4D97-AF65-F5344CB8AC3E}">
        <p14:creationId xmlns:p14="http://schemas.microsoft.com/office/powerpoint/2010/main" val="1671351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METHODOLOGY</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5</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mc:AlternateContent xmlns:mc="http://schemas.openxmlformats.org/markup-compatibility/2006">
        <mc:Choice xmlns:a14="http://schemas.microsoft.com/office/drawing/2010/main" Requires="a14">
          <p:sp>
            <p:nvSpPr>
              <p:cNvPr id="12" name="Content Placeholder 2"/>
              <p:cNvSpPr>
                <a:spLocks noGrp="1"/>
              </p:cNvSpPr>
              <p:nvPr>
                <p:ph idx="1"/>
              </p:nvPr>
            </p:nvSpPr>
            <p:spPr>
              <a:xfrm>
                <a:off x="838200" y="930921"/>
                <a:ext cx="10483515" cy="5031836"/>
              </a:xfrm>
            </p:spPr>
            <p:txBody>
              <a:bodyPr>
                <a:normAutofit/>
              </a:bodyPr>
              <a:lstStyle/>
              <a:p>
                <a:pPr marL="0" indent="0">
                  <a:buNone/>
                </a:pPr>
                <a:r>
                  <a:rPr lang="en-GB" sz="2200" noProof="1">
                    <a:solidFill>
                      <a:srgbClr val="0070C0"/>
                    </a:solidFill>
                  </a:rPr>
                  <a:t>Base econometric </a:t>
                </a:r>
                <a:r>
                  <a:rPr lang="en-GB" sz="2200" noProof="1" smtClean="0">
                    <a:solidFill>
                      <a:srgbClr val="0070C0"/>
                    </a:solidFill>
                  </a:rPr>
                  <a:t>specification </a:t>
                </a:r>
                <a:r>
                  <a:rPr lang="en-GB" sz="2200" noProof="1" smtClean="0">
                    <a:solidFill>
                      <a:schemeClr val="accent5">
                        <a:lumMod val="60000"/>
                        <a:lumOff val="40000"/>
                      </a:schemeClr>
                    </a:solidFill>
                  </a:rPr>
                  <a:t>[based </a:t>
                </a:r>
                <a:r>
                  <a:rPr lang="en-GB" sz="2200" noProof="1">
                    <a:solidFill>
                      <a:schemeClr val="accent5">
                        <a:lumMod val="60000"/>
                        <a:lumOff val="40000"/>
                      </a:schemeClr>
                    </a:solidFill>
                  </a:rPr>
                  <a:t>on the methodical approaches used by Hirsch (1978), Lemieux (2006), Gjipali and Kristo (2011), and Abel and Deitz (2014</a:t>
                </a:r>
                <a:r>
                  <a:rPr lang="en-GB" sz="2200" noProof="1" smtClean="0">
                    <a:solidFill>
                      <a:schemeClr val="accent5">
                        <a:lumMod val="60000"/>
                        <a:lumOff val="40000"/>
                      </a:schemeClr>
                    </a:solidFill>
                  </a:rPr>
                  <a:t>)]</a:t>
                </a:r>
                <a:r>
                  <a:rPr lang="en-GB" sz="2200" noProof="1" smtClean="0">
                    <a:solidFill>
                      <a:srgbClr val="0070C0"/>
                    </a:solidFill>
                  </a:rPr>
                  <a:t>:</a:t>
                </a:r>
                <a:endParaRPr lang="en-GB" sz="2200" noProof="1">
                  <a:solidFill>
                    <a:srgbClr val="0070C0"/>
                  </a:solidFill>
                </a:endParaRPr>
              </a:p>
              <a:p>
                <a:pPr marL="0" indent="0">
                  <a:buNone/>
                </a:pPr>
                <a:endParaRPr lang="en-GB" sz="100" noProof="1" smtClean="0">
                  <a:solidFill>
                    <a:srgbClr val="0070C0"/>
                  </a:solidFill>
                </a:endParaRPr>
              </a:p>
              <a:p>
                <a:pPr marL="0" indent="0">
                  <a:buNone/>
                  <a:tabLst>
                    <a:tab pos="636588" algn="ctr"/>
                    <a:tab pos="2325688" algn="l"/>
                    <a:tab pos="9144000" algn="r"/>
                    <a:tab pos="9686925" algn="ctr"/>
                  </a:tabLst>
                </a:pPr>
                <a:r>
                  <a:rPr lang="en-GB" sz="2000" i="1" dirty="0" smtClean="0"/>
                  <a:t>   </a:t>
                </a:r>
                <a:r>
                  <a:rPr lang="en-GB" sz="2000" i="1" dirty="0" smtClean="0">
                    <a:solidFill>
                      <a:schemeClr val="accent5">
                        <a:lumMod val="60000"/>
                        <a:lumOff val="40000"/>
                      </a:schemeClr>
                    </a:solidFill>
                  </a:rPr>
                  <a:t>(base specification)</a:t>
                </a:r>
                <a:r>
                  <a:rPr lang="en-GB" sz="2200" dirty="0"/>
                  <a:t>	</a:t>
                </a:r>
                <a:r>
                  <a:rPr lang="en-GB" sz="2400" dirty="0" err="1">
                    <a:solidFill>
                      <a:srgbClr val="FF0000"/>
                    </a:solidFill>
                    <a:latin typeface="Times New Roman" panose="02020603050405020304" pitchFamily="18" charset="0"/>
                    <a:cs typeface="Times New Roman" panose="02020603050405020304" pitchFamily="18" charset="0"/>
                  </a:rPr>
                  <a:t>Ln</a:t>
                </a:r>
                <a:r>
                  <a:rPr lang="en-GB" sz="2400" i="1" dirty="0" err="1">
                    <a:solidFill>
                      <a:srgbClr val="FF0000"/>
                    </a:solidFill>
                    <a:latin typeface="Times New Roman" panose="02020603050405020304" pitchFamily="18" charset="0"/>
                    <a:cs typeface="Times New Roman" panose="02020603050405020304" pitchFamily="18" charset="0"/>
                  </a:rPr>
                  <a:t>W</a:t>
                </a:r>
                <a:r>
                  <a:rPr lang="en-GB" sz="2400" baseline="-25000" dirty="0" err="1">
                    <a:solidFill>
                      <a:srgbClr val="FF0000"/>
                    </a:solidFill>
                    <a:latin typeface="Times New Roman" panose="02020603050405020304" pitchFamily="18" charset="0"/>
                    <a:cs typeface="Times New Roman" panose="02020603050405020304" pitchFamily="18" charset="0"/>
                  </a:rPr>
                  <a:t>t</a:t>
                </a:r>
                <a:r>
                  <a:rPr lang="en-GB" sz="2400" dirty="0">
                    <a:latin typeface="Times New Roman" panose="02020603050405020304" pitchFamily="18" charset="0"/>
                    <a:cs typeface="Times New Roman" panose="02020603050405020304" pitchFamily="18" charset="0"/>
                  </a:rPr>
                  <a:t> = </a:t>
                </a:r>
                <a:r>
                  <a:rPr lang="en-GB" sz="2400" dirty="0">
                    <a:solidFill>
                      <a:srgbClr val="0070C0"/>
                    </a:solidFill>
                    <a:latin typeface="Times New Roman" panose="02020603050405020304" pitchFamily="18" charset="0"/>
                    <a:cs typeface="Times New Roman" panose="02020603050405020304" pitchFamily="18" charset="0"/>
                  </a:rPr>
                  <a:t>Ln</a:t>
                </a:r>
                <a:r>
                  <a:rPr lang="en-GB" sz="2400" i="1" dirty="0">
                    <a:solidFill>
                      <a:srgbClr val="0070C0"/>
                    </a:solidFill>
                    <a:latin typeface="Times New Roman" panose="02020603050405020304" pitchFamily="18" charset="0"/>
                    <a:cs typeface="Times New Roman" panose="02020603050405020304" pitchFamily="18" charset="0"/>
                  </a:rPr>
                  <a:t>W</a:t>
                </a:r>
                <a:r>
                  <a:rPr lang="en-GB" sz="2400" i="1" baseline="-25000" dirty="0">
                    <a:solidFill>
                      <a:srgbClr val="0070C0"/>
                    </a:solidFill>
                    <a:latin typeface="Times New Roman" panose="02020603050405020304" pitchFamily="18" charset="0"/>
                    <a:cs typeface="Times New Roman" panose="02020603050405020304" pitchFamily="18" charset="0"/>
                  </a:rPr>
                  <a:t>0,</a:t>
                </a:r>
                <a:r>
                  <a:rPr lang="en-GB" sz="2400" baseline="-25000" dirty="0">
                    <a:solidFill>
                      <a:srgbClr val="0070C0"/>
                    </a:solidFill>
                    <a:latin typeface="Times New Roman" panose="02020603050405020304" pitchFamily="18" charset="0"/>
                    <a:cs typeface="Times New Roman" panose="02020603050405020304" pitchFamily="18" charset="0"/>
                  </a:rPr>
                  <a:t>t</a:t>
                </a:r>
                <a:r>
                  <a:rPr lang="en-GB" sz="2400" dirty="0">
                    <a:solidFill>
                      <a:srgbClr val="0070C0"/>
                    </a:solidFill>
                    <a:latin typeface="Times New Roman" panose="02020603050405020304" pitchFamily="18" charset="0"/>
                    <a:cs typeface="Times New Roman" panose="02020603050405020304" pitchFamily="18" charset="0"/>
                  </a:rPr>
                  <a:t> +</a:t>
                </a:r>
                <a:r>
                  <a:rPr lang="en-GB" sz="2400" dirty="0">
                    <a:latin typeface="Times New Roman" panose="02020603050405020304" pitchFamily="18" charset="0"/>
                    <a:cs typeface="Times New Roman" panose="02020603050405020304" pitchFamily="18" charset="0"/>
                  </a:rPr>
                  <a:t> </a:t>
                </a:r>
                <a:r>
                  <a:rPr lang="en-GB" sz="2400" dirty="0">
                    <a:solidFill>
                      <a:srgbClr val="0070C0"/>
                    </a:solidFill>
                    <a:latin typeface="Times New Roman" panose="02020603050405020304" pitchFamily="18" charset="0"/>
                    <a:cs typeface="Times New Roman" panose="02020603050405020304" pitchFamily="18" charset="0"/>
                  </a:rPr>
                  <a:t>α</a:t>
                </a:r>
                <a:r>
                  <a:rPr lang="en-GB" sz="2400" i="1" dirty="0">
                    <a:solidFill>
                      <a:srgbClr val="0070C0"/>
                    </a:solidFill>
                    <a:latin typeface="Times New Roman" panose="02020603050405020304" pitchFamily="18" charset="0"/>
                    <a:cs typeface="Times New Roman" panose="02020603050405020304" pitchFamily="18" charset="0"/>
                  </a:rPr>
                  <a:t>E</a:t>
                </a:r>
                <a:r>
                  <a:rPr lang="en-GB" sz="2400" baseline="-25000" dirty="0">
                    <a:solidFill>
                      <a:srgbClr val="0070C0"/>
                    </a:solidFill>
                    <a:latin typeface="Times New Roman" panose="02020603050405020304" pitchFamily="18" charset="0"/>
                    <a:cs typeface="Times New Roman" panose="02020603050405020304" pitchFamily="18" charset="0"/>
                  </a:rPr>
                  <a:t>t</a:t>
                </a:r>
                <a:r>
                  <a:rPr lang="en-GB" sz="2400" dirty="0">
                    <a:solidFill>
                      <a:srgbClr val="0070C0"/>
                    </a:solidFill>
                    <a:latin typeface="Times New Roman" panose="02020603050405020304" pitchFamily="18" charset="0"/>
                    <a:cs typeface="Times New Roman" panose="02020603050405020304" pitchFamily="18" charset="0"/>
                  </a:rPr>
                  <a:t> + β</a:t>
                </a:r>
                <a:r>
                  <a:rPr lang="en-GB" sz="2400" baseline="-25000" dirty="0">
                    <a:solidFill>
                      <a:srgbClr val="0070C0"/>
                    </a:solidFill>
                    <a:latin typeface="Times New Roman" panose="02020603050405020304" pitchFamily="18" charset="0"/>
                    <a:cs typeface="Times New Roman" panose="02020603050405020304" pitchFamily="18" charset="0"/>
                  </a:rPr>
                  <a:t>1</a:t>
                </a:r>
                <a:r>
                  <a:rPr lang="en-GB" sz="2400" i="1" dirty="0">
                    <a:solidFill>
                      <a:srgbClr val="0070C0"/>
                    </a:solidFill>
                    <a:latin typeface="Times New Roman" panose="02020603050405020304" pitchFamily="18" charset="0"/>
                    <a:cs typeface="Times New Roman" panose="02020603050405020304" pitchFamily="18" charset="0"/>
                  </a:rPr>
                  <a:t>X</a:t>
                </a:r>
                <a:r>
                  <a:rPr lang="en-GB" sz="2400" baseline="-25000" dirty="0">
                    <a:solidFill>
                      <a:srgbClr val="0070C0"/>
                    </a:solidFill>
                    <a:latin typeface="Times New Roman" panose="02020603050405020304" pitchFamily="18" charset="0"/>
                    <a:cs typeface="Times New Roman" panose="02020603050405020304" pitchFamily="18" charset="0"/>
                  </a:rPr>
                  <a:t>t</a:t>
                </a:r>
                <a:r>
                  <a:rPr lang="en-GB" sz="2400" dirty="0">
                    <a:solidFill>
                      <a:srgbClr val="0070C0"/>
                    </a:solidFill>
                    <a:latin typeface="Times New Roman" panose="02020603050405020304" pitchFamily="18" charset="0"/>
                    <a:cs typeface="Times New Roman" panose="02020603050405020304" pitchFamily="18" charset="0"/>
                  </a:rPr>
                  <a:t> + </a:t>
                </a:r>
                <a:r>
                  <a:rPr lang="en-GB" sz="2400" dirty="0" smtClean="0">
                    <a:solidFill>
                      <a:srgbClr val="0070C0"/>
                    </a:solidFill>
                    <a:latin typeface="Times New Roman" panose="02020603050405020304" pitchFamily="18" charset="0"/>
                    <a:cs typeface="Times New Roman" panose="02020603050405020304" pitchFamily="18" charset="0"/>
                  </a:rPr>
                  <a:t>β</a:t>
                </a:r>
                <a:r>
                  <a:rPr lang="en-GB" sz="2400" baseline="-25000" dirty="0" smtClean="0">
                    <a:solidFill>
                      <a:srgbClr val="0070C0"/>
                    </a:solidFill>
                    <a:latin typeface="Times New Roman" panose="02020603050405020304" pitchFamily="18" charset="0"/>
                    <a:cs typeface="Times New Roman" panose="02020603050405020304" pitchFamily="18" charset="0"/>
                  </a:rPr>
                  <a:t>2</a:t>
                </a:r>
                <a:r>
                  <a:rPr lang="en-GB" sz="2400" i="1" dirty="0" smtClean="0">
                    <a:solidFill>
                      <a:srgbClr val="0070C0"/>
                    </a:solidFill>
                    <a:latin typeface="Times New Roman" panose="02020603050405020304" pitchFamily="18" charset="0"/>
                    <a:cs typeface="Times New Roman" panose="02020603050405020304" pitchFamily="18" charset="0"/>
                  </a:rPr>
                  <a:t>X</a:t>
                </a:r>
                <a:r>
                  <a:rPr lang="en-GB" sz="2400" i="1" baseline="30000" dirty="0" smtClean="0">
                    <a:solidFill>
                      <a:srgbClr val="0070C0"/>
                    </a:solidFill>
                    <a:latin typeface="Times New Roman" panose="02020603050405020304" pitchFamily="18" charset="0"/>
                    <a:cs typeface="Times New Roman" panose="02020603050405020304" pitchFamily="18" charset="0"/>
                  </a:rPr>
                  <a:t>2</a:t>
                </a:r>
                <a:r>
                  <a:rPr lang="en-GB" sz="2400" baseline="-25000" dirty="0" smtClean="0">
                    <a:solidFill>
                      <a:srgbClr val="0070C0"/>
                    </a:solidFill>
                    <a:latin typeface="Times New Roman" panose="02020603050405020304" pitchFamily="18" charset="0"/>
                    <a:cs typeface="Times New Roman" panose="02020603050405020304" pitchFamily="18" charset="0"/>
                  </a:rPr>
                  <a:t>t</a:t>
                </a:r>
                <a:r>
                  <a:rPr lang="en-GB" sz="2400" dirty="0" smtClean="0">
                    <a:latin typeface="Times New Roman" panose="02020603050405020304" pitchFamily="18" charset="0"/>
                    <a:cs typeface="Times New Roman" panose="02020603050405020304" pitchFamily="18" charset="0"/>
                  </a:rPr>
                  <a:t> </a:t>
                </a:r>
                <a:r>
                  <a:rPr lang="en-GB" sz="2400" dirty="0">
                    <a:latin typeface="Times New Roman" panose="02020603050405020304" pitchFamily="18" charset="0"/>
                    <a:cs typeface="Times New Roman" panose="02020603050405020304" pitchFamily="18" charset="0"/>
                  </a:rPr>
                  <a:t>+ </a:t>
                </a:r>
                <a:r>
                  <a:rPr lang="en-GB" sz="2400" dirty="0" err="1">
                    <a:latin typeface="Times New Roman" panose="02020603050405020304" pitchFamily="18" charset="0"/>
                    <a:cs typeface="Times New Roman" panose="02020603050405020304" pitchFamily="18" charset="0"/>
                  </a:rPr>
                  <a:t>δ</a:t>
                </a:r>
                <a:r>
                  <a:rPr lang="en-GB" sz="2400" i="1" dirty="0" err="1">
                    <a:latin typeface="Times New Roman" panose="02020603050405020304" pitchFamily="18" charset="0"/>
                    <a:cs typeface="Times New Roman" panose="02020603050405020304" pitchFamily="18" charset="0"/>
                  </a:rPr>
                  <a:t>H</a:t>
                </a:r>
                <a:r>
                  <a:rPr lang="en-GB" sz="2400" baseline="-25000" dirty="0" err="1">
                    <a:latin typeface="Times New Roman" panose="02020603050405020304" pitchFamily="18" charset="0"/>
                    <a:cs typeface="Times New Roman" panose="02020603050405020304" pitchFamily="18" charset="0"/>
                  </a:rPr>
                  <a:t>t</a:t>
                </a:r>
                <a:r>
                  <a:rPr lang="en-GB" sz="2400" dirty="0">
                    <a:latin typeface="Times New Roman" panose="02020603050405020304" pitchFamily="18" charset="0"/>
                    <a:cs typeface="Times New Roman" panose="02020603050405020304" pitchFamily="18" charset="0"/>
                  </a:rPr>
                  <a:t> + </a:t>
                </a:r>
                <a:r>
                  <a:rPr lang="en-GB" sz="2400" dirty="0" err="1">
                    <a:latin typeface="Times New Roman" panose="02020603050405020304" pitchFamily="18" charset="0"/>
                    <a:cs typeface="Times New Roman" panose="02020603050405020304" pitchFamily="18" charset="0"/>
                  </a:rPr>
                  <a:t>φ</a:t>
                </a:r>
                <a:r>
                  <a:rPr lang="en-GB" sz="2400" i="1" dirty="0" err="1">
                    <a:latin typeface="Times New Roman" panose="02020603050405020304" pitchFamily="18" charset="0"/>
                    <a:cs typeface="Times New Roman" panose="02020603050405020304" pitchFamily="18" charset="0"/>
                  </a:rPr>
                  <a:t>M</a:t>
                </a:r>
                <a:r>
                  <a:rPr lang="en-GB" sz="2400" baseline="-25000" dirty="0" err="1">
                    <a:latin typeface="Times New Roman" panose="02020603050405020304" pitchFamily="18" charset="0"/>
                    <a:cs typeface="Times New Roman" panose="02020603050405020304" pitchFamily="18" charset="0"/>
                  </a:rPr>
                  <a:t>t</a:t>
                </a:r>
                <a:r>
                  <a:rPr lang="en-GB" sz="2400" dirty="0">
                    <a:latin typeface="Times New Roman" panose="02020603050405020304" pitchFamily="18" charset="0"/>
                    <a:cs typeface="Times New Roman" panose="02020603050405020304" pitchFamily="18" charset="0"/>
                  </a:rPr>
                  <a:t> + </a:t>
                </a:r>
                <a:r>
                  <a:rPr lang="en-GB" sz="2400" dirty="0">
                    <a:latin typeface="Times New Roman" panose="02020603050405020304" pitchFamily="18" charset="0"/>
                    <a:cs typeface="Times New Roman" panose="02020603050405020304" pitchFamily="18" charset="0"/>
                    <a:sym typeface="Symbol" panose="05050102010706020507" pitchFamily="18" charset="2"/>
                  </a:rPr>
                  <a:t></a:t>
                </a:r>
                <a:r>
                  <a:rPr lang="en-GB" sz="2400" baseline="-25000" dirty="0" smtClean="0">
                    <a:latin typeface="Times New Roman" panose="02020603050405020304" pitchFamily="18" charset="0"/>
                    <a:cs typeface="Times New Roman" panose="02020603050405020304" pitchFamily="18" charset="0"/>
                  </a:rPr>
                  <a:t>t		</a:t>
                </a:r>
                <a:r>
                  <a:rPr lang="en-GB" sz="2400" dirty="0">
                    <a:solidFill>
                      <a:srgbClr val="0070C0"/>
                    </a:solidFill>
                    <a:latin typeface="Times New Roman" panose="02020603050405020304" pitchFamily="18" charset="0"/>
                    <a:cs typeface="Times New Roman" panose="02020603050405020304" pitchFamily="18" charset="0"/>
                  </a:rPr>
                  <a:t>(1)</a:t>
                </a:r>
                <a:endParaRPr lang="sq-AL" sz="2400" dirty="0">
                  <a:solidFill>
                    <a:srgbClr val="0070C0"/>
                  </a:solidFill>
                  <a:latin typeface="Times New Roman" panose="02020603050405020304" pitchFamily="18" charset="0"/>
                  <a:cs typeface="Times New Roman" panose="02020603050405020304" pitchFamily="18" charset="0"/>
                </a:endParaRPr>
              </a:p>
              <a:p>
                <a:pPr marL="0" indent="0">
                  <a:buNone/>
                  <a:tabLst>
                    <a:tab pos="263525" algn="l"/>
                  </a:tabLst>
                </a:pPr>
                <a:endParaRPr lang="en-GB" sz="100" i="1" dirty="0">
                  <a:solidFill>
                    <a:srgbClr val="0070C0"/>
                  </a:solidFill>
                </a:endParaRPr>
              </a:p>
              <a:p>
                <a:pPr marL="0" indent="0">
                  <a:buNone/>
                  <a:tabLst>
                    <a:tab pos="263525" algn="l"/>
                  </a:tabLst>
                </a:pPr>
                <a:r>
                  <a:rPr lang="en-GB" sz="2200" dirty="0">
                    <a:solidFill>
                      <a:srgbClr val="0070C0"/>
                    </a:solidFill>
                  </a:rPr>
                  <a:t>Provides main results for the entire sample, as well as men and women separately.</a:t>
                </a:r>
              </a:p>
              <a:p>
                <a:pPr marL="0" indent="0">
                  <a:spcBef>
                    <a:spcPts val="200"/>
                  </a:spcBef>
                  <a:buNone/>
                  <a:tabLst>
                    <a:tab pos="263525" algn="l"/>
                  </a:tabLst>
                </a:pPr>
                <a:r>
                  <a:rPr lang="en-GB" sz="2200" dirty="0" smtClean="0">
                    <a:solidFill>
                      <a:srgbClr val="0070C0"/>
                    </a:solidFill>
                  </a:rPr>
                  <a:t>Augmented specifications used:</a:t>
                </a:r>
                <a:endParaRPr lang="en-GB" sz="2200" dirty="0">
                  <a:solidFill>
                    <a:srgbClr val="0070C0"/>
                  </a:solidFill>
                </a:endParaRPr>
              </a:p>
              <a:p>
                <a:pPr marL="0" indent="0">
                  <a:spcBef>
                    <a:spcPts val="200"/>
                  </a:spcBef>
                  <a:buNone/>
                  <a:tabLst>
                    <a:tab pos="449263" algn="r"/>
                    <a:tab pos="620713" algn="l"/>
                  </a:tabLst>
                </a:pPr>
                <a:endParaRPr lang="en-GB" sz="2000" dirty="0">
                  <a:solidFill>
                    <a:srgbClr val="FF0000"/>
                  </a:solidFill>
                  <a:cs typeface="Times New Roman" panose="02020603050405020304" pitchFamily="18" charset="0"/>
                </a:endParaRPr>
              </a:p>
              <a:p>
                <a:pPr marL="0" indent="0">
                  <a:spcBef>
                    <a:spcPts val="200"/>
                  </a:spcBef>
                  <a:buNone/>
                  <a:tabLst>
                    <a:tab pos="636588" algn="ctr"/>
                    <a:tab pos="2325688" algn="l"/>
                    <a:tab pos="9144000" algn="r"/>
                    <a:tab pos="9686925" algn="ctr"/>
                  </a:tabLst>
                </a:pPr>
                <a:r>
                  <a:rPr lang="en-GB" sz="2000" dirty="0" smtClean="0">
                    <a:solidFill>
                      <a:srgbClr val="0070C0"/>
                    </a:solidFill>
                  </a:rPr>
                  <a:t>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dirty="0" smtClean="0">
                    <a:solidFill>
                      <a:srgbClr val="0070C0"/>
                    </a:solidFill>
                    <a:latin typeface="Times New Roman" panose="02020603050405020304" pitchFamily="18" charset="0"/>
                    <a:cs typeface="Times New Roman" panose="02020603050405020304" pitchFamily="18" charset="0"/>
                  </a:rPr>
                  <a:t>(1</a:t>
                </a:r>
                <a:r>
                  <a:rPr lang="en-GB" sz="2400" dirty="0">
                    <a:solidFill>
                      <a:srgbClr val="0070C0"/>
                    </a:solidFill>
                    <a:latin typeface="Times New Roman" panose="02020603050405020304" pitchFamily="18" charset="0"/>
                    <a:cs typeface="Times New Roman" panose="02020603050405020304" pitchFamily="18" charset="0"/>
                  </a:rPr>
                  <a:t>)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i="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θ</a:t>
                </a:r>
                <a:r>
                  <a:rPr lang="en-GB" sz="2400" i="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S</a:t>
                </a:r>
                <a:r>
                  <a:rPr lang="en-GB" sz="2400" baseline="-25000"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a:t>
                </a:r>
                <a:r>
                  <a:rPr lang="en-GB" sz="2400"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(2)</a:t>
                </a:r>
              </a:p>
              <a:p>
                <a:pPr marL="0" indent="0">
                  <a:spcBef>
                    <a:spcPts val="200"/>
                  </a:spcBef>
                  <a:buNone/>
                  <a:tabLst>
                    <a:tab pos="636588" algn="ctr"/>
                    <a:tab pos="2325688" algn="l"/>
                    <a:tab pos="9144000" algn="r"/>
                    <a:tab pos="9686925" algn="ctr"/>
                  </a:tabLst>
                </a:pPr>
                <a:endParaRPr lang="en-GB" sz="2000" dirty="0" smtClean="0">
                  <a:solidFill>
                    <a:srgbClr val="0070C0"/>
                  </a:solidFill>
                </a:endParaRPr>
              </a:p>
              <a:p>
                <a:pPr marL="0" indent="0">
                  <a:spcBef>
                    <a:spcPts val="200"/>
                  </a:spcBef>
                  <a:buNone/>
                  <a:tabLst>
                    <a:tab pos="636588" algn="ctr"/>
                    <a:tab pos="2325688" algn="l"/>
                    <a:tab pos="9144000" algn="r"/>
                    <a:tab pos="9686925" algn="ctr"/>
                  </a:tabLst>
                </a:pPr>
                <a:r>
                  <a:rPr lang="en-GB" sz="2000" dirty="0">
                    <a:solidFill>
                      <a:srgbClr val="0070C0"/>
                    </a:solidFill>
                  </a:rPr>
                  <a:t>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dirty="0">
                    <a:solidFill>
                      <a:srgbClr val="0070C0"/>
                    </a:solidFill>
                    <a:latin typeface="Times New Roman" panose="02020603050405020304" pitchFamily="18" charset="0"/>
                    <a:cs typeface="Times New Roman" panose="02020603050405020304" pitchFamily="18" charset="0"/>
                  </a:rPr>
                  <a:t>(1) --------------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000" i="1" dirty="0" smtClean="0">
                    <a:solidFill>
                      <a:schemeClr val="accent5">
                        <a:lumMod val="60000"/>
                        <a:lumOff val="40000"/>
                      </a:schemeClr>
                    </a:solidFill>
                  </a:rPr>
                  <a:t>[</a:t>
                </a:r>
                <a:r>
                  <a:rPr lang="en-GB" sz="2000" dirty="0">
                    <a:solidFill>
                      <a:schemeClr val="accent5">
                        <a:lumMod val="60000"/>
                        <a:lumOff val="40000"/>
                      </a:schemeClr>
                    </a:solidFill>
                    <a:latin typeface="Times New Roman" panose="02020603050405020304" pitchFamily="18" charset="0"/>
                    <a:cs typeface="Times New Roman" panose="02020603050405020304" pitchFamily="18" charset="0"/>
                  </a:rPr>
                  <a:t>α</a:t>
                </a:r>
                <a:r>
                  <a:rPr lang="en-GB" sz="2000" i="1" dirty="0">
                    <a:solidFill>
                      <a:schemeClr val="accent5">
                        <a:lumMod val="60000"/>
                        <a:lumOff val="40000"/>
                      </a:schemeClr>
                    </a:solidFill>
                    <a:latin typeface="Times New Roman" panose="02020603050405020304" pitchFamily="18" charset="0"/>
                    <a:cs typeface="Times New Roman" panose="02020603050405020304" pitchFamily="18" charset="0"/>
                  </a:rPr>
                  <a:t>E</a:t>
                </a:r>
                <a:r>
                  <a:rPr lang="en-GB" sz="2000" baseline="-25000" dirty="0">
                    <a:solidFill>
                      <a:schemeClr val="accent5">
                        <a:lumMod val="60000"/>
                        <a:lumOff val="40000"/>
                      </a:schemeClr>
                    </a:solidFill>
                    <a:latin typeface="Times New Roman" panose="02020603050405020304" pitchFamily="18" charset="0"/>
                    <a:cs typeface="Times New Roman" panose="02020603050405020304" pitchFamily="18" charset="0"/>
                  </a:rPr>
                  <a:t>t</a:t>
                </a:r>
                <a:r>
                  <a:rPr lang="en-GB" sz="2000" i="1" dirty="0" smtClean="0">
                    <a:solidFill>
                      <a:schemeClr val="accent5">
                        <a:lumMod val="60000"/>
                        <a:lumOff val="40000"/>
                      </a:schemeClr>
                    </a:solidFill>
                  </a:rPr>
                  <a:t> </a:t>
                </a:r>
                <a:r>
                  <a:rPr lang="en-GB" sz="2000" i="1" dirty="0">
                    <a:solidFill>
                      <a:schemeClr val="accent5">
                        <a:lumMod val="60000"/>
                        <a:lumOff val="40000"/>
                      </a:schemeClr>
                    </a:solidFill>
                  </a:rPr>
                  <a:t>omitted]</a:t>
                </a:r>
                <a:r>
                  <a:rPr lang="en-GB" sz="2400" dirty="0">
                    <a:solidFill>
                      <a:srgbClr val="0070C0"/>
                    </a:solidFill>
                    <a:latin typeface="Times New Roman" panose="02020603050405020304" pitchFamily="18" charset="0"/>
                    <a:cs typeface="Times New Roman" panose="02020603050405020304" pitchFamily="18" charset="0"/>
                  </a:rPr>
                  <a:t>	</a:t>
                </a:r>
                <a:r>
                  <a:rPr lang="en-GB" sz="2400" noProof="1">
                    <a:solidFill>
                      <a:schemeClr val="accent2">
                        <a:lumMod val="75000"/>
                      </a:schemeClr>
                    </a:solidFill>
                    <a:latin typeface="Times New Roman" panose="02020603050405020304" pitchFamily="18" charset="0"/>
                    <a:ea typeface="Calibri" panose="020F0502020204030204" pitchFamily="34" charset="0"/>
                  </a:rPr>
                  <a:t> +</a:t>
                </a:r>
                <a:r>
                  <a:rPr lang="en-GB" sz="2200" dirty="0">
                    <a:latin typeface="Times New Roman" panose="02020603050405020304" pitchFamily="18" charset="0"/>
                    <a:ea typeface="Calibri" panose="020F0502020204030204" pitchFamily="34" charset="0"/>
                  </a:rPr>
                  <a:t> </a:t>
                </a:r>
                <a14:m>
                  <m:oMath xmlns:m="http://schemas.openxmlformats.org/officeDocument/2006/math">
                    <m:nary>
                      <m:naryPr>
                        <m:chr m:val="∑"/>
                        <m:limLoc m:val="undOvr"/>
                        <m:ctrlPr>
                          <a:rPr lang="sq-AL" sz="2400" i="1">
                            <a:solidFill>
                              <a:schemeClr val="accent2">
                                <a:lumMod val="75000"/>
                              </a:schemeClr>
                            </a:solidFill>
                            <a:latin typeface="Cambria Math" panose="02040503050406030204" pitchFamily="18" charset="0"/>
                          </a:rPr>
                        </m:ctrlPr>
                      </m:naryPr>
                      <m:sub>
                        <m:r>
                          <a:rPr lang="en-GB" sz="2400" i="1">
                            <a:solidFill>
                              <a:schemeClr val="accent2">
                                <a:lumMod val="75000"/>
                              </a:schemeClr>
                            </a:solidFill>
                            <a:latin typeface="Cambria Math" panose="02040503050406030204" pitchFamily="18" charset="0"/>
                            <a:ea typeface="Calibri" panose="020F0502020204030204" pitchFamily="34" charset="0"/>
                            <a:cs typeface="Times New Roman" panose="02020603050405020304" pitchFamily="18" charset="0"/>
                          </a:rPr>
                          <m:t>𝑖</m:t>
                        </m:r>
                        <m:r>
                          <a:rPr lang="en-GB" sz="2400">
                            <a:solidFill>
                              <a:schemeClr val="accent2">
                                <a:lumMod val="75000"/>
                              </a:schemeClr>
                            </a:solidFill>
                            <a:latin typeface="Cambria Math" panose="02040503050406030204" pitchFamily="18" charset="0"/>
                            <a:ea typeface="Calibri" panose="020F0502020204030204" pitchFamily="34" charset="0"/>
                            <a:cs typeface="Times New Roman" panose="02020603050405020304" pitchFamily="18" charset="0"/>
                          </a:rPr>
                          <m:t>=2</m:t>
                        </m:r>
                      </m:sub>
                      <m:sup>
                        <m:r>
                          <a:rPr lang="en-GB" sz="2400" i="1">
                            <a:solidFill>
                              <a:schemeClr val="accent2">
                                <a:lumMod val="75000"/>
                              </a:schemeClr>
                            </a:solidFill>
                            <a:latin typeface="Cambria Math" panose="02040503050406030204" pitchFamily="18" charset="0"/>
                            <a:ea typeface="Calibri" panose="020F0502020204030204" pitchFamily="34" charset="0"/>
                            <a:cs typeface="Times New Roman" panose="02020603050405020304" pitchFamily="18" charset="0"/>
                          </a:rPr>
                          <m:t>4</m:t>
                        </m:r>
                      </m:sup>
                      <m:e>
                        <m:sSub>
                          <m:sSubPr>
                            <m:ctrlPr>
                              <a:rPr lang="sq-AL" sz="2400" i="1">
                                <a:solidFill>
                                  <a:schemeClr val="accent2">
                                    <a:lumMod val="75000"/>
                                  </a:schemeClr>
                                </a:solidFill>
                                <a:latin typeface="Cambria Math" panose="02040503050406030204" pitchFamily="18" charset="0"/>
                              </a:rPr>
                            </m:ctrlPr>
                          </m:sSubPr>
                          <m:e>
                            <m:r>
                              <m:rPr>
                                <m:sty m:val="p"/>
                              </m:rPr>
                              <a:rPr lang="en-GB" sz="2400">
                                <a:solidFill>
                                  <a:schemeClr val="accent2">
                                    <a:lumMod val="75000"/>
                                  </a:schemeClr>
                                </a:solidFill>
                                <a:latin typeface="Cambria Math" panose="02040503050406030204" pitchFamily="18" charset="0"/>
                                <a:ea typeface="Calibri" panose="020F0502020204030204" pitchFamily="34" charset="0"/>
                                <a:cs typeface="Times New Roman" panose="02020603050405020304" pitchFamily="18" charset="0"/>
                              </a:rPr>
                              <m:t>π</m:t>
                            </m:r>
                          </m:e>
                          <m:sub>
                            <m:r>
                              <a:rPr lang="en-GB" sz="2400" i="1">
                                <a:solidFill>
                                  <a:schemeClr val="accent2">
                                    <a:lumMod val="75000"/>
                                  </a:schemeClr>
                                </a:solidFill>
                                <a:latin typeface="Cambria Math" panose="02040503050406030204" pitchFamily="18" charset="0"/>
                                <a:ea typeface="Calibri" panose="020F0502020204030204" pitchFamily="34" charset="0"/>
                                <a:cs typeface="Times New Roman" panose="02020603050405020304" pitchFamily="18" charset="0"/>
                              </a:rPr>
                              <m:t>𝑖</m:t>
                            </m:r>
                          </m:sub>
                        </m:sSub>
                      </m:e>
                    </m:nary>
                  </m:oMath>
                </a14:m>
                <a:r>
                  <a:rPr lang="en-GB" sz="2400" i="1" dirty="0" err="1">
                    <a:solidFill>
                      <a:schemeClr val="accent2">
                        <a:lumMod val="75000"/>
                      </a:schemeClr>
                    </a:solidFill>
                    <a:latin typeface="Times New Roman" panose="02020603050405020304" pitchFamily="18" charset="0"/>
                    <a:ea typeface="Calibri" panose="020F0502020204030204" pitchFamily="34" charset="0"/>
                  </a:rPr>
                  <a:t>L</a:t>
                </a:r>
                <a:r>
                  <a:rPr lang="en-GB" sz="2400" i="1" baseline="-25000" dirty="0" err="1">
                    <a:solidFill>
                      <a:schemeClr val="accent2">
                        <a:lumMod val="75000"/>
                      </a:schemeClr>
                    </a:solidFill>
                    <a:latin typeface="Times New Roman" panose="02020603050405020304" pitchFamily="18" charset="0"/>
                    <a:ea typeface="Calibri" panose="020F0502020204030204" pitchFamily="34" charset="0"/>
                  </a:rPr>
                  <a:t>i,</a:t>
                </a:r>
                <a:r>
                  <a:rPr lang="en-GB" sz="2400" baseline="-25000" dirty="0" err="1">
                    <a:solidFill>
                      <a:schemeClr val="accent2">
                        <a:lumMod val="75000"/>
                      </a:schemeClr>
                    </a:solidFill>
                    <a:latin typeface="Times New Roman" panose="02020603050405020304" pitchFamily="18" charset="0"/>
                    <a:ea typeface="Calibri" panose="020F0502020204030204" pitchFamily="34" charset="0"/>
                  </a:rPr>
                  <a:t>t</a:t>
                </a:r>
                <a:r>
                  <a:rPr lang="en-GB" sz="2400" dirty="0">
                    <a:solidFill>
                      <a:schemeClr val="accent2">
                        <a:lumMod val="75000"/>
                      </a:schemeClr>
                    </a:solidFill>
                    <a:latin typeface="Times New Roman" panose="02020603050405020304" pitchFamily="18" charset="0"/>
                    <a:ea typeface="Calibri" panose="020F0502020204030204" pitchFamily="34" charset="0"/>
                  </a:rPr>
                  <a:t> </a:t>
                </a:r>
                <a:r>
                  <a:rPr lang="en-GB" sz="2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GB" sz="2400" dirty="0" smtClean="0">
                    <a:solidFill>
                      <a:schemeClr val="accent2">
                        <a:lumMod val="75000"/>
                      </a:schemeClr>
                    </a:solidFill>
                    <a:latin typeface="Times New Roman" panose="02020603050405020304" pitchFamily="18" charset="0"/>
                    <a:ea typeface="Calibri" panose="020F0502020204030204" pitchFamily="34" charset="0"/>
                  </a:rPr>
                  <a:t>(3)</a:t>
                </a:r>
                <a:endParaRPr lang="en-GB" sz="2400" dirty="0">
                  <a:solidFill>
                    <a:schemeClr val="accent2">
                      <a:lumMod val="75000"/>
                    </a:schemeClr>
                  </a:solidFill>
                  <a:latin typeface="Times New Roman" panose="02020603050405020304" pitchFamily="18" charset="0"/>
                  <a:ea typeface="Calibri" panose="020F0502020204030204" pitchFamily="34" charset="0"/>
                </a:endParaRPr>
              </a:p>
              <a:p>
                <a:pPr marL="0" indent="0">
                  <a:spcBef>
                    <a:spcPts val="200"/>
                  </a:spcBef>
                  <a:buNone/>
                  <a:tabLst>
                    <a:tab pos="636588" algn="ctr"/>
                    <a:tab pos="2325688" algn="l"/>
                    <a:tab pos="9144000" algn="r"/>
                    <a:tab pos="9686925" algn="ctr"/>
                  </a:tabLst>
                </a:pP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200"/>
                  </a:spcBef>
                  <a:buNone/>
                  <a:tabLst>
                    <a:tab pos="636588" algn="ctr"/>
                    <a:tab pos="2325688" algn="l"/>
                    <a:tab pos="9144000" algn="r"/>
                    <a:tab pos="9686925" algn="ctr"/>
                  </a:tabLst>
                </a:pPr>
                <a:r>
                  <a:rPr lang="en-GB" sz="2000" dirty="0">
                    <a:solidFill>
                      <a:srgbClr val="0070C0"/>
                    </a:solidFill>
                  </a:rPr>
                  <a:t>	</a:t>
                </a:r>
                <a:r>
                  <a:rPr lang="en-GB" sz="2000" dirty="0" smtClean="0">
                    <a:solidFill>
                      <a:srgbClr val="0070C0"/>
                    </a:solidFill>
                  </a:rPr>
                  <a:t>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dirty="0">
                    <a:solidFill>
                      <a:srgbClr val="0070C0"/>
                    </a:solidFill>
                    <a:latin typeface="Times New Roman" panose="02020603050405020304" pitchFamily="18" charset="0"/>
                    <a:cs typeface="Times New Roman" panose="02020603050405020304" pitchFamily="18" charset="0"/>
                  </a:rPr>
                  <a:t>(1) -------------- </a:t>
                </a:r>
                <a:r>
                  <a:rPr lang="en-GB" sz="2400" dirty="0" smtClean="0">
                    <a:solidFill>
                      <a:srgbClr val="0070C0"/>
                    </a:solidFill>
                    <a:latin typeface="Times New Roman" panose="02020603050405020304" pitchFamily="18" charset="0"/>
                    <a:cs typeface="Times New Roman" panose="02020603050405020304" pitchFamily="18" charset="0"/>
                  </a:rPr>
                  <a:t>	</a:t>
                </a:r>
                <a:r>
                  <a:rPr lang="en-GB" sz="2400" dirty="0">
                    <a:solidFill>
                      <a:srgbClr val="926C00"/>
                    </a:solidFill>
                    <a:latin typeface="Times New Roman" panose="02020603050405020304" pitchFamily="18" charset="0"/>
                    <a:cs typeface="Times New Roman" panose="02020603050405020304" pitchFamily="18" charset="0"/>
                  </a:rPr>
                  <a:t>+ </a:t>
                </a:r>
                <a14:m>
                  <m:oMath xmlns:m="http://schemas.openxmlformats.org/officeDocument/2006/math">
                    <m:nary>
                      <m:naryPr>
                        <m:chr m:val="∑"/>
                        <m:limLoc m:val="undOvr"/>
                        <m:ctrlPr>
                          <a:rPr lang="sq-AL" sz="2400" i="1">
                            <a:solidFill>
                              <a:srgbClr val="926C00"/>
                            </a:solidFill>
                            <a:latin typeface="Cambria Math" panose="02040503050406030204" pitchFamily="18" charset="0"/>
                          </a:rPr>
                        </m:ctrlPr>
                      </m:naryPr>
                      <m:sub>
                        <m:r>
                          <a:rPr lang="en-GB" sz="2400" i="1">
                            <a:solidFill>
                              <a:srgbClr val="926C00"/>
                            </a:solidFill>
                            <a:latin typeface="Cambria Math" panose="02040503050406030204" pitchFamily="18" charset="0"/>
                          </a:rPr>
                          <m:t>𝑗</m:t>
                        </m:r>
                        <m:r>
                          <a:rPr lang="en-GB" sz="2400">
                            <a:solidFill>
                              <a:srgbClr val="926C00"/>
                            </a:solidFill>
                            <a:latin typeface="Cambria Math" panose="02040503050406030204" pitchFamily="18" charset="0"/>
                          </a:rPr>
                          <m:t>=2</m:t>
                        </m:r>
                      </m:sub>
                      <m:sup>
                        <m:r>
                          <a:rPr lang="en-GB" sz="2400" i="1">
                            <a:solidFill>
                              <a:srgbClr val="926C00"/>
                            </a:solidFill>
                            <a:latin typeface="Cambria Math" panose="02040503050406030204" pitchFamily="18" charset="0"/>
                          </a:rPr>
                          <m:t>10</m:t>
                        </m:r>
                      </m:sup>
                      <m:e>
                        <m:sSub>
                          <m:sSubPr>
                            <m:ctrlPr>
                              <a:rPr lang="sq-AL" sz="2400" i="1">
                                <a:solidFill>
                                  <a:srgbClr val="926C00"/>
                                </a:solidFill>
                                <a:latin typeface="Cambria Math" panose="02040503050406030204" pitchFamily="18" charset="0"/>
                              </a:rPr>
                            </m:ctrlPr>
                          </m:sSubPr>
                          <m:e>
                            <m:r>
                              <m:rPr>
                                <m:sty m:val="p"/>
                              </m:rPr>
                              <a:rPr lang="en-GB" sz="2400">
                                <a:solidFill>
                                  <a:srgbClr val="926C00"/>
                                </a:solidFill>
                                <a:latin typeface="Cambria Math" panose="02040503050406030204" pitchFamily="18" charset="0"/>
                              </a:rPr>
                              <m:t>ω</m:t>
                            </m:r>
                          </m:e>
                          <m:sub>
                            <m:r>
                              <a:rPr lang="en-GB" sz="2400" i="1">
                                <a:solidFill>
                                  <a:srgbClr val="926C00"/>
                                </a:solidFill>
                                <a:latin typeface="Cambria Math" panose="02040503050406030204" pitchFamily="18" charset="0"/>
                              </a:rPr>
                              <m:t>𝑗</m:t>
                            </m:r>
                          </m:sub>
                        </m:sSub>
                      </m:e>
                    </m:nary>
                  </m:oMath>
                </a14:m>
                <a:r>
                  <a:rPr lang="en-GB" sz="2400" i="1" dirty="0" smtClean="0">
                    <a:solidFill>
                      <a:srgbClr val="926C00"/>
                    </a:solidFill>
                    <a:latin typeface="Times New Roman" panose="02020603050405020304" pitchFamily="18" charset="0"/>
                    <a:cs typeface="Times New Roman" panose="02020603050405020304" pitchFamily="18" charset="0"/>
                  </a:rPr>
                  <a:t>C</a:t>
                </a:r>
                <a:r>
                  <a:rPr lang="en-GB" sz="2400" i="1" baseline="-25000" dirty="0" smtClean="0">
                    <a:solidFill>
                      <a:srgbClr val="926C00"/>
                    </a:solidFill>
                    <a:latin typeface="Times New Roman" panose="02020603050405020304" pitchFamily="18" charset="0"/>
                    <a:cs typeface="Times New Roman" panose="02020603050405020304" pitchFamily="18" charset="0"/>
                  </a:rPr>
                  <a:t>j,</a:t>
                </a:r>
                <a:r>
                  <a:rPr lang="en-GB" sz="2400" baseline="-25000" dirty="0" smtClean="0">
                    <a:solidFill>
                      <a:srgbClr val="926C00"/>
                    </a:solidFill>
                    <a:latin typeface="Times New Roman" panose="02020603050405020304" pitchFamily="18" charset="0"/>
                    <a:cs typeface="Times New Roman" panose="02020603050405020304" pitchFamily="18" charset="0"/>
                  </a:rPr>
                  <a:t>t	</a:t>
                </a:r>
                <a:r>
                  <a:rPr lang="en-GB" sz="2400" dirty="0">
                    <a:solidFill>
                      <a:srgbClr val="926C00"/>
                    </a:solidFill>
                    <a:latin typeface="Times New Roman" panose="02020603050405020304" pitchFamily="18" charset="0"/>
                    <a:cs typeface="Times New Roman" panose="02020603050405020304" pitchFamily="18" charset="0"/>
                  </a:rPr>
                  <a:t>(4)</a:t>
                </a:r>
                <a:endParaRPr lang="en-GB" sz="2400" dirty="0">
                  <a:solidFill>
                    <a:srgbClr val="926C00"/>
                  </a:solidFill>
                  <a:latin typeface="Times New Roman" panose="02020603050405020304" pitchFamily="18" charset="0"/>
                  <a:cs typeface="Times New Roman" panose="02020603050405020304" pitchFamily="18" charset="0"/>
                </a:endParaRPr>
              </a:p>
              <a:p>
                <a:pPr marL="0" indent="0">
                  <a:spcBef>
                    <a:spcPts val="200"/>
                  </a:spcBef>
                  <a:buNone/>
                  <a:tabLst>
                    <a:tab pos="636588" algn="ctr"/>
                    <a:tab pos="2325688" algn="l"/>
                    <a:tab pos="9144000" algn="r"/>
                    <a:tab pos="9686925" algn="ctr"/>
                  </a:tabLst>
                </a:pPr>
                <a:endParaRPr lang="en-GB" sz="2000" dirty="0">
                  <a:solidFill>
                    <a:srgbClr val="0070C0"/>
                  </a:solidFill>
                </a:endParaRPr>
              </a:p>
            </p:txBody>
          </p:sp>
        </mc:Choice>
        <mc:Fallback>
          <p:sp>
            <p:nvSpPr>
              <p:cNvPr id="12" name="Content Placeholder 2"/>
              <p:cNvSpPr>
                <a:spLocks noGrp="1" noRot="1" noChangeAspect="1" noMove="1" noResize="1" noEditPoints="1" noAdjustHandles="1" noChangeArrowheads="1" noChangeShapeType="1" noTextEdit="1"/>
              </p:cNvSpPr>
              <p:nvPr>
                <p:ph idx="1"/>
              </p:nvPr>
            </p:nvSpPr>
            <p:spPr>
              <a:xfrm>
                <a:off x="838200" y="930921"/>
                <a:ext cx="10483515" cy="5031836"/>
              </a:xfrm>
              <a:blipFill rotWithShape="0">
                <a:blip r:embed="rId4"/>
                <a:stretch>
                  <a:fillRect l="-756" t="-1576"/>
                </a:stretch>
              </a:blipFill>
            </p:spPr>
            <p:txBody>
              <a:bodyPr/>
              <a:lstStyle/>
              <a:p>
                <a:r>
                  <a:rPr lang="sq-AL">
                    <a:noFill/>
                  </a:rPr>
                  <a:t> </a:t>
                </a:r>
              </a:p>
            </p:txBody>
          </p:sp>
        </mc:Fallback>
      </mc:AlternateContent>
    </p:spTree>
    <p:extLst>
      <p:ext uri="{BB962C8B-B14F-4D97-AF65-F5344CB8AC3E}">
        <p14:creationId xmlns:p14="http://schemas.microsoft.com/office/powerpoint/2010/main" val="1209455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METHODOLOGY</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6</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0"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
        <p:nvSpPr>
          <p:cNvPr id="12" name="Content Placeholder 2"/>
          <p:cNvSpPr>
            <a:spLocks noGrp="1"/>
          </p:cNvSpPr>
          <p:nvPr>
            <p:ph idx="1"/>
          </p:nvPr>
        </p:nvSpPr>
        <p:spPr>
          <a:xfrm>
            <a:off x="838200" y="899925"/>
            <a:ext cx="10483515" cy="5106136"/>
          </a:xfrm>
        </p:spPr>
        <p:txBody>
          <a:bodyPr>
            <a:noAutofit/>
          </a:bodyPr>
          <a:lstStyle/>
          <a:p>
            <a:pPr marL="0" indent="0">
              <a:spcBef>
                <a:spcPts val="200"/>
              </a:spcBef>
              <a:buNone/>
              <a:tabLst>
                <a:tab pos="263525" algn="l"/>
              </a:tabLst>
            </a:pPr>
            <a:r>
              <a:rPr lang="en-GB" sz="2200" dirty="0" smtClean="0">
                <a:solidFill>
                  <a:srgbClr val="0070C0"/>
                </a:solidFill>
              </a:rPr>
              <a:t>Variable listing for base specification (1):</a:t>
            </a:r>
            <a:endParaRPr lang="en-GB" sz="2200" dirty="0">
              <a:solidFill>
                <a:srgbClr val="0070C0"/>
              </a:solidFill>
            </a:endParaRPr>
          </a:p>
          <a:p>
            <a:pPr marL="0" indent="0">
              <a:spcBef>
                <a:spcPts val="200"/>
              </a:spcBef>
              <a:buNone/>
              <a:tabLst>
                <a:tab pos="449263" algn="r"/>
                <a:tab pos="620713" algn="l"/>
              </a:tabLst>
            </a:pPr>
            <a:r>
              <a:rPr lang="en-GB" sz="2200" dirty="0" smtClean="0">
                <a:solidFill>
                  <a:srgbClr val="FF0000"/>
                </a:solidFill>
                <a:cs typeface="Times New Roman" panose="02020603050405020304" pitchFamily="18" charset="0"/>
              </a:rPr>
              <a:t>	</a:t>
            </a:r>
            <a:r>
              <a:rPr lang="en-GB" sz="2200" dirty="0" err="1" smtClean="0">
                <a:solidFill>
                  <a:srgbClr val="FF0000"/>
                </a:solidFill>
                <a:cs typeface="Times New Roman" panose="02020603050405020304" pitchFamily="18" charset="0"/>
              </a:rPr>
              <a:t>LnW</a:t>
            </a:r>
            <a:r>
              <a:rPr lang="en-GB" sz="2200" dirty="0" smtClean="0">
                <a:solidFill>
                  <a:srgbClr val="FF0000"/>
                </a:solidFill>
                <a:cs typeface="Times New Roman" panose="02020603050405020304" pitchFamily="18" charset="0"/>
              </a:rPr>
              <a:t>	</a:t>
            </a:r>
            <a:r>
              <a:rPr lang="en-GB" sz="2200" dirty="0">
                <a:solidFill>
                  <a:srgbClr val="0070C0"/>
                </a:solidFill>
              </a:rPr>
              <a:t>regressand: </a:t>
            </a:r>
            <a:r>
              <a:rPr lang="en-GB" sz="2200" dirty="0">
                <a:solidFill>
                  <a:schemeClr val="accent5">
                    <a:lumMod val="60000"/>
                    <a:lumOff val="40000"/>
                  </a:schemeClr>
                </a:solidFill>
              </a:rPr>
              <a:t>natural logarithm of monthly wage in </a:t>
            </a:r>
            <a:r>
              <a:rPr lang="en-GB" sz="2200" dirty="0" err="1" smtClean="0">
                <a:solidFill>
                  <a:schemeClr val="accent5">
                    <a:lumMod val="60000"/>
                    <a:lumOff val="40000"/>
                  </a:schemeClr>
                </a:solidFill>
              </a:rPr>
              <a:t>Lekë</a:t>
            </a:r>
            <a:r>
              <a:rPr lang="en-GB" sz="2200" dirty="0" smtClean="0">
                <a:solidFill>
                  <a:schemeClr val="accent5">
                    <a:lumMod val="60000"/>
                    <a:lumOff val="40000"/>
                  </a:schemeClr>
                </a:solidFill>
              </a:rPr>
              <a:t>;</a:t>
            </a:r>
            <a:endParaRPr lang="en-GB" sz="2200" dirty="0">
              <a:solidFill>
                <a:schemeClr val="accent5">
                  <a:lumMod val="60000"/>
                  <a:lumOff val="40000"/>
                </a:schemeClr>
              </a:solidFill>
            </a:endParaRPr>
          </a:p>
          <a:p>
            <a:pPr marL="0" indent="0">
              <a:spcBef>
                <a:spcPts val="200"/>
              </a:spcBef>
              <a:buNone/>
              <a:tabLst>
                <a:tab pos="449263" algn="r"/>
                <a:tab pos="620713" algn="l"/>
              </a:tabLst>
            </a:pPr>
            <a:r>
              <a:rPr lang="en-GB" sz="2200" dirty="0" smtClean="0">
                <a:solidFill>
                  <a:srgbClr val="FF0000"/>
                </a:solidFill>
                <a:cs typeface="Times New Roman" panose="02020603050405020304" pitchFamily="18" charset="0"/>
              </a:rPr>
              <a:t>	</a:t>
            </a:r>
            <a:r>
              <a:rPr lang="en-GB" sz="2200" dirty="0">
                <a:solidFill>
                  <a:srgbClr val="0070C0"/>
                </a:solidFill>
              </a:rPr>
              <a:t>E</a:t>
            </a:r>
            <a:r>
              <a:rPr lang="en-GB" sz="2200" dirty="0" smtClean="0">
                <a:solidFill>
                  <a:srgbClr val="FF0000"/>
                </a:solidFill>
                <a:cs typeface="Times New Roman" panose="02020603050405020304" pitchFamily="18" charset="0"/>
              </a:rPr>
              <a:t>	</a:t>
            </a:r>
            <a:r>
              <a:rPr lang="en-GB" sz="2200" dirty="0" smtClean="0">
                <a:solidFill>
                  <a:srgbClr val="0070C0"/>
                </a:solidFill>
              </a:rPr>
              <a:t>continuous regressor: </a:t>
            </a:r>
            <a:r>
              <a:rPr lang="en-GB" sz="2200" dirty="0">
                <a:solidFill>
                  <a:schemeClr val="accent5">
                    <a:lumMod val="60000"/>
                    <a:lumOff val="40000"/>
                  </a:schemeClr>
                </a:solidFill>
              </a:rPr>
              <a:t>denotes</a:t>
            </a:r>
            <a:r>
              <a:rPr lang="en-GB" sz="2200" dirty="0" smtClean="0">
                <a:solidFill>
                  <a:srgbClr val="0070C0"/>
                </a:solidFill>
              </a:rPr>
              <a:t> </a:t>
            </a:r>
            <a:r>
              <a:rPr lang="en-GB" sz="2200" dirty="0" smtClean="0">
                <a:solidFill>
                  <a:schemeClr val="accent5">
                    <a:lumMod val="60000"/>
                    <a:lumOff val="40000"/>
                  </a:schemeClr>
                </a:solidFill>
              </a:rPr>
              <a:t>subject’s </a:t>
            </a:r>
            <a:r>
              <a:rPr lang="en-GB" sz="2200" dirty="0">
                <a:solidFill>
                  <a:schemeClr val="accent5">
                    <a:lumMod val="60000"/>
                    <a:lumOff val="40000"/>
                  </a:schemeClr>
                </a:solidFill>
              </a:rPr>
              <a:t>completed years of formal </a:t>
            </a:r>
            <a:r>
              <a:rPr lang="en-GB" sz="2200" dirty="0" smtClean="0">
                <a:solidFill>
                  <a:schemeClr val="accent5">
                    <a:lumMod val="60000"/>
                    <a:lumOff val="40000"/>
                  </a:schemeClr>
                </a:solidFill>
              </a:rPr>
              <a:t>education;</a:t>
            </a:r>
            <a:endParaRPr lang="en-GB" sz="2200" dirty="0">
              <a:solidFill>
                <a:schemeClr val="accent5">
                  <a:lumMod val="60000"/>
                  <a:lumOff val="40000"/>
                </a:schemeClr>
              </a:solidFill>
            </a:endParaRPr>
          </a:p>
          <a:p>
            <a:pPr marL="620713" indent="-620713">
              <a:spcBef>
                <a:spcPts val="200"/>
              </a:spcBef>
              <a:buNone/>
              <a:tabLst>
                <a:tab pos="449263" algn="r"/>
                <a:tab pos="620713" algn="l"/>
              </a:tabLst>
            </a:pPr>
            <a:r>
              <a:rPr lang="en-GB" sz="2200" dirty="0" smtClean="0">
                <a:solidFill>
                  <a:schemeClr val="accent5">
                    <a:lumMod val="60000"/>
                    <a:lumOff val="40000"/>
                  </a:schemeClr>
                </a:solidFill>
              </a:rPr>
              <a:t>	</a:t>
            </a:r>
            <a:r>
              <a:rPr lang="en-GB" sz="2200" dirty="0" smtClean="0">
                <a:solidFill>
                  <a:srgbClr val="0070C0"/>
                </a:solidFill>
              </a:rPr>
              <a:t>X</a:t>
            </a:r>
            <a:r>
              <a:rPr lang="en-GB" sz="2200" dirty="0" smtClean="0">
                <a:solidFill>
                  <a:schemeClr val="accent5">
                    <a:lumMod val="60000"/>
                    <a:lumOff val="40000"/>
                  </a:schemeClr>
                </a:solidFill>
              </a:rPr>
              <a:t>	</a:t>
            </a:r>
            <a:r>
              <a:rPr lang="en-GB" sz="2200" dirty="0" smtClean="0">
                <a:solidFill>
                  <a:srgbClr val="0070C0"/>
                </a:solidFill>
              </a:rPr>
              <a:t>continuous </a:t>
            </a:r>
            <a:r>
              <a:rPr lang="en-GB" sz="2200" dirty="0">
                <a:solidFill>
                  <a:srgbClr val="0070C0"/>
                </a:solidFill>
              </a:rPr>
              <a:t>regressor</a:t>
            </a:r>
            <a:r>
              <a:rPr lang="en-GB" sz="2200" dirty="0">
                <a:solidFill>
                  <a:srgbClr val="0070C0"/>
                </a:solidFill>
              </a:rPr>
              <a:t>:</a:t>
            </a:r>
            <a:r>
              <a:rPr lang="en-GB" sz="2200" dirty="0">
                <a:solidFill>
                  <a:schemeClr val="accent5">
                    <a:lumMod val="60000"/>
                    <a:lumOff val="40000"/>
                  </a:schemeClr>
                </a:solidFill>
              </a:rPr>
              <a:t> </a:t>
            </a:r>
            <a:r>
              <a:rPr lang="en-GB" sz="2200" dirty="0">
                <a:solidFill>
                  <a:schemeClr val="accent5">
                    <a:lumMod val="60000"/>
                    <a:lumOff val="40000"/>
                  </a:schemeClr>
                </a:solidFill>
              </a:rPr>
              <a:t>denotes </a:t>
            </a:r>
            <a:r>
              <a:rPr lang="en-GB" sz="2200" dirty="0" smtClean="0">
                <a:solidFill>
                  <a:schemeClr val="accent5">
                    <a:lumMod val="60000"/>
                    <a:lumOff val="40000"/>
                  </a:schemeClr>
                </a:solidFill>
              </a:rPr>
              <a:t>subject’s </a:t>
            </a:r>
            <a:r>
              <a:rPr lang="en-GB" sz="2200" dirty="0">
                <a:solidFill>
                  <a:schemeClr val="accent5">
                    <a:lumMod val="60000"/>
                    <a:lumOff val="40000"/>
                  </a:schemeClr>
                </a:solidFill>
              </a:rPr>
              <a:t>potential </a:t>
            </a:r>
            <a:r>
              <a:rPr lang="en-GB" sz="2200" dirty="0" smtClean="0">
                <a:solidFill>
                  <a:schemeClr val="accent5">
                    <a:lumMod val="60000"/>
                    <a:lumOff val="40000"/>
                  </a:schemeClr>
                </a:solidFill>
              </a:rPr>
              <a:t>labour </a:t>
            </a:r>
            <a:r>
              <a:rPr lang="en-GB" sz="2200" dirty="0">
                <a:solidFill>
                  <a:schemeClr val="accent5">
                    <a:lumMod val="60000"/>
                    <a:lumOff val="40000"/>
                  </a:schemeClr>
                </a:solidFill>
              </a:rPr>
              <a:t>market experience (age – pre-school years – E</a:t>
            </a:r>
            <a:r>
              <a:rPr lang="en-GB" sz="2200" dirty="0" smtClean="0">
                <a:solidFill>
                  <a:schemeClr val="accent5">
                    <a:lumMod val="60000"/>
                    <a:lumOff val="40000"/>
                  </a:schemeClr>
                </a:solidFill>
              </a:rPr>
              <a:t>);</a:t>
            </a:r>
            <a:endParaRPr lang="en-GB" sz="2200" dirty="0">
              <a:solidFill>
                <a:schemeClr val="accent5">
                  <a:lumMod val="60000"/>
                  <a:lumOff val="40000"/>
                </a:schemeClr>
              </a:solidFill>
            </a:endParaRPr>
          </a:p>
          <a:p>
            <a:pPr marL="620713" indent="-620713">
              <a:spcBef>
                <a:spcPts val="200"/>
              </a:spcBef>
              <a:buNone/>
              <a:tabLst>
                <a:tab pos="449263" algn="r"/>
                <a:tab pos="620713" algn="l"/>
              </a:tabLst>
            </a:pPr>
            <a:r>
              <a:rPr lang="en-GB" sz="2200" dirty="0">
                <a:solidFill>
                  <a:srgbClr val="0070C0"/>
                </a:solidFill>
              </a:rPr>
              <a:t>	</a:t>
            </a:r>
            <a:r>
              <a:rPr lang="en-GB" sz="2200" dirty="0" smtClean="0">
                <a:solidFill>
                  <a:srgbClr val="0070C0"/>
                </a:solidFill>
              </a:rPr>
              <a:t>X</a:t>
            </a:r>
            <a:r>
              <a:rPr lang="en-GB" sz="2200" baseline="30000" dirty="0" smtClean="0">
                <a:solidFill>
                  <a:srgbClr val="0070C0"/>
                </a:solidFill>
              </a:rPr>
              <a:t>2	</a:t>
            </a:r>
            <a:r>
              <a:rPr lang="en-GB" sz="2200" dirty="0" smtClean="0">
                <a:solidFill>
                  <a:srgbClr val="0070C0"/>
                </a:solidFill>
              </a:rPr>
              <a:t>quadratic term of X: </a:t>
            </a:r>
            <a:r>
              <a:rPr lang="en-GB" sz="2200" dirty="0">
                <a:solidFill>
                  <a:schemeClr val="accent5">
                    <a:lumMod val="60000"/>
                    <a:lumOff val="40000"/>
                  </a:schemeClr>
                </a:solidFill>
              </a:rPr>
              <a:t>ensures earnings’ declining concave during latter years of working </a:t>
            </a:r>
            <a:r>
              <a:rPr lang="en-GB" sz="2200" dirty="0" smtClean="0">
                <a:solidFill>
                  <a:schemeClr val="accent5">
                    <a:lumMod val="60000"/>
                    <a:lumOff val="40000"/>
                  </a:schemeClr>
                </a:solidFill>
              </a:rPr>
              <a:t>career;</a:t>
            </a:r>
            <a:endParaRPr lang="en-GB" sz="2200" dirty="0">
              <a:solidFill>
                <a:schemeClr val="accent5">
                  <a:lumMod val="60000"/>
                  <a:lumOff val="40000"/>
                </a:schemeClr>
              </a:solidFill>
            </a:endParaRPr>
          </a:p>
          <a:p>
            <a:pPr marL="0" indent="0">
              <a:spcBef>
                <a:spcPts val="200"/>
              </a:spcBef>
              <a:buNone/>
              <a:tabLst>
                <a:tab pos="449263" algn="r"/>
                <a:tab pos="620713" algn="l"/>
              </a:tabLst>
            </a:pPr>
            <a:r>
              <a:rPr lang="en-GB" sz="2200" dirty="0" smtClean="0">
                <a:solidFill>
                  <a:schemeClr val="accent5">
                    <a:lumMod val="60000"/>
                    <a:lumOff val="40000"/>
                  </a:schemeClr>
                </a:solidFill>
              </a:rPr>
              <a:t>	</a:t>
            </a:r>
            <a:r>
              <a:rPr lang="en-GB" sz="2200" dirty="0" smtClean="0"/>
              <a:t>H</a:t>
            </a:r>
            <a:r>
              <a:rPr lang="en-GB" sz="2200" dirty="0" smtClean="0">
                <a:solidFill>
                  <a:schemeClr val="accent5">
                    <a:lumMod val="60000"/>
                    <a:lumOff val="40000"/>
                  </a:schemeClr>
                </a:solidFill>
              </a:rPr>
              <a:t>	</a:t>
            </a:r>
            <a:r>
              <a:rPr lang="en-GB" sz="2200" dirty="0">
                <a:solidFill>
                  <a:srgbClr val="0070C0"/>
                </a:solidFill>
              </a:rPr>
              <a:t>continuous regressor</a:t>
            </a:r>
            <a:r>
              <a:rPr lang="en-GB" sz="2200" dirty="0" smtClean="0">
                <a:solidFill>
                  <a:srgbClr val="0070C0"/>
                </a:solidFill>
              </a:rPr>
              <a:t>: </a:t>
            </a:r>
            <a:r>
              <a:rPr lang="en-GB" sz="2200" dirty="0">
                <a:solidFill>
                  <a:schemeClr val="accent5">
                    <a:lumMod val="60000"/>
                    <a:lumOff val="40000"/>
                  </a:schemeClr>
                </a:solidFill>
              </a:rPr>
              <a:t>denotes s</a:t>
            </a:r>
            <a:r>
              <a:rPr lang="en-GB" sz="2200" dirty="0" smtClean="0">
                <a:solidFill>
                  <a:schemeClr val="accent5">
                    <a:lumMod val="60000"/>
                    <a:lumOff val="40000"/>
                  </a:schemeClr>
                </a:solidFill>
              </a:rPr>
              <a:t>ubject’s </a:t>
            </a:r>
            <a:r>
              <a:rPr lang="en-GB" sz="2200" dirty="0">
                <a:solidFill>
                  <a:schemeClr val="accent5">
                    <a:lumMod val="60000"/>
                    <a:lumOff val="40000"/>
                  </a:schemeClr>
                </a:solidFill>
              </a:rPr>
              <a:t>typical hours of work per </a:t>
            </a:r>
            <a:r>
              <a:rPr lang="en-GB" sz="2200" dirty="0" smtClean="0">
                <a:solidFill>
                  <a:schemeClr val="accent5">
                    <a:lumMod val="60000"/>
                    <a:lumOff val="40000"/>
                  </a:schemeClr>
                </a:solidFill>
              </a:rPr>
              <a:t>week;</a:t>
            </a:r>
            <a:endParaRPr lang="en-GB" sz="2200" dirty="0">
              <a:solidFill>
                <a:schemeClr val="accent5">
                  <a:lumMod val="60000"/>
                  <a:lumOff val="40000"/>
                </a:schemeClr>
              </a:solidFill>
            </a:endParaRPr>
          </a:p>
          <a:p>
            <a:pPr marL="0" indent="0">
              <a:spcBef>
                <a:spcPts val="200"/>
              </a:spcBef>
              <a:buNone/>
              <a:tabLst>
                <a:tab pos="449263" algn="r"/>
                <a:tab pos="620713" algn="l"/>
              </a:tabLst>
            </a:pPr>
            <a:r>
              <a:rPr lang="en-GB" sz="2200" dirty="0" smtClean="0">
                <a:solidFill>
                  <a:srgbClr val="0070C0"/>
                </a:solidFill>
              </a:rPr>
              <a:t>	</a:t>
            </a:r>
            <a:r>
              <a:rPr lang="en-GB" sz="2200" dirty="0" smtClean="0"/>
              <a:t>M	</a:t>
            </a:r>
            <a:r>
              <a:rPr lang="en-GB" sz="2200" dirty="0" smtClean="0">
                <a:solidFill>
                  <a:srgbClr val="0070C0"/>
                </a:solidFill>
              </a:rPr>
              <a:t>dichotomous dummy: </a:t>
            </a:r>
            <a:r>
              <a:rPr lang="en-GB" sz="2200" dirty="0">
                <a:solidFill>
                  <a:schemeClr val="accent5">
                    <a:lumMod val="60000"/>
                    <a:lumOff val="40000"/>
                  </a:schemeClr>
                </a:solidFill>
              </a:rPr>
              <a:t>denotes</a:t>
            </a:r>
            <a:r>
              <a:rPr lang="en-GB" sz="2200" dirty="0" smtClean="0">
                <a:solidFill>
                  <a:srgbClr val="0070C0"/>
                </a:solidFill>
              </a:rPr>
              <a:t> </a:t>
            </a:r>
            <a:r>
              <a:rPr lang="en-GB" sz="2200" dirty="0" smtClean="0">
                <a:solidFill>
                  <a:schemeClr val="accent5">
                    <a:lumMod val="60000"/>
                    <a:lumOff val="40000"/>
                  </a:schemeClr>
                </a:solidFill>
              </a:rPr>
              <a:t>subject’s gender.</a:t>
            </a:r>
            <a:endParaRPr lang="en-GB" sz="2200" dirty="0">
              <a:solidFill>
                <a:schemeClr val="accent5">
                  <a:lumMod val="60000"/>
                  <a:lumOff val="40000"/>
                </a:schemeClr>
              </a:solidFill>
            </a:endParaRPr>
          </a:p>
          <a:p>
            <a:pPr marL="0" indent="0">
              <a:spcBef>
                <a:spcPts val="200"/>
              </a:spcBef>
              <a:buNone/>
              <a:tabLst>
                <a:tab pos="263525" algn="l"/>
              </a:tabLst>
            </a:pPr>
            <a:r>
              <a:rPr lang="en-GB" sz="2200" u="sng" dirty="0" smtClean="0">
                <a:solidFill>
                  <a:srgbClr val="0070C0"/>
                </a:solidFill>
              </a:rPr>
              <a:t>To </a:t>
            </a:r>
            <a:r>
              <a:rPr lang="en-GB" sz="2200" u="sng" dirty="0">
                <a:solidFill>
                  <a:srgbClr val="0070C0"/>
                </a:solidFill>
              </a:rPr>
              <a:t>base </a:t>
            </a:r>
            <a:r>
              <a:rPr lang="en-GB" sz="2200" u="sng" dirty="0" smtClean="0">
                <a:solidFill>
                  <a:srgbClr val="0070C0"/>
                </a:solidFill>
              </a:rPr>
              <a:t>specification (1)</a:t>
            </a:r>
            <a:r>
              <a:rPr lang="en-GB" sz="2200" dirty="0" smtClean="0">
                <a:solidFill>
                  <a:srgbClr val="0070C0"/>
                </a:solidFill>
              </a:rPr>
              <a:t> </a:t>
            </a:r>
            <a:r>
              <a:rPr lang="en-GB" sz="2200" dirty="0">
                <a:solidFill>
                  <a:srgbClr val="0070C0"/>
                </a:solidFill>
              </a:rPr>
              <a:t>it is separately </a:t>
            </a:r>
            <a:r>
              <a:rPr lang="en-GB" sz="2200" u="sng" dirty="0">
                <a:solidFill>
                  <a:srgbClr val="0070C0"/>
                </a:solidFill>
              </a:rPr>
              <a:t>added</a:t>
            </a:r>
            <a:r>
              <a:rPr lang="en-GB" sz="2200" dirty="0">
                <a:solidFill>
                  <a:srgbClr val="0070C0"/>
                </a:solidFill>
              </a:rPr>
              <a:t>:	</a:t>
            </a:r>
          </a:p>
          <a:p>
            <a:pPr marL="620713" indent="-620713">
              <a:spcBef>
                <a:spcPts val="200"/>
              </a:spcBef>
              <a:buNone/>
              <a:tabLst>
                <a:tab pos="449263" algn="r"/>
                <a:tab pos="620713" algn="l"/>
              </a:tabLst>
            </a:pPr>
            <a:r>
              <a:rPr lang="en-GB" sz="2200" dirty="0" smtClean="0">
                <a:solidFill>
                  <a:srgbClr val="C00000"/>
                </a:solidFill>
              </a:rPr>
              <a:t>	</a:t>
            </a:r>
            <a:r>
              <a:rPr lang="en-GB" sz="2200" dirty="0">
                <a:solidFill>
                  <a:srgbClr val="002060"/>
                </a:solidFill>
                <a:ea typeface="Calibri" panose="020F0502020204030204" pitchFamily="34" charset="0"/>
                <a:cs typeface="Times New Roman" panose="02020603050405020304" pitchFamily="18" charset="0"/>
              </a:rPr>
              <a:t>S</a:t>
            </a:r>
            <a:r>
              <a:rPr lang="en-GB" sz="2200" i="1" dirty="0">
                <a:solidFill>
                  <a:srgbClr val="0070C0"/>
                </a:solidFill>
              </a:rPr>
              <a:t>	</a:t>
            </a:r>
            <a:r>
              <a:rPr lang="en-GB" sz="2200" dirty="0" smtClean="0">
                <a:solidFill>
                  <a:srgbClr val="0070C0"/>
                </a:solidFill>
              </a:rPr>
              <a:t>dichotomous dummy: </a:t>
            </a:r>
            <a:r>
              <a:rPr lang="en-GB" sz="2200" dirty="0">
                <a:solidFill>
                  <a:schemeClr val="accent5">
                    <a:lumMod val="60000"/>
                    <a:lumOff val="40000"/>
                  </a:schemeClr>
                </a:solidFill>
              </a:rPr>
              <a:t>estimates gap between </a:t>
            </a:r>
            <a:r>
              <a:rPr lang="en-GB" sz="2200" dirty="0">
                <a:solidFill>
                  <a:srgbClr val="002060"/>
                </a:solidFill>
                <a:ea typeface="Calibri" panose="020F0502020204030204" pitchFamily="34" charset="0"/>
                <a:cs typeface="Times New Roman" panose="02020603050405020304" pitchFamily="18" charset="0"/>
              </a:rPr>
              <a:t>sectors of employment</a:t>
            </a:r>
            <a:r>
              <a:rPr lang="en-GB" sz="2200" dirty="0">
                <a:solidFill>
                  <a:srgbClr val="0070C0"/>
                </a:solidFill>
              </a:rPr>
              <a:t> </a:t>
            </a:r>
            <a:r>
              <a:rPr lang="en-GB" sz="2200" dirty="0">
                <a:solidFill>
                  <a:schemeClr val="accent5">
                    <a:lumMod val="60000"/>
                    <a:lumOff val="40000"/>
                  </a:schemeClr>
                </a:solidFill>
              </a:rPr>
              <a:t>(public vs. private</a:t>
            </a:r>
            <a:r>
              <a:rPr lang="en-GB" sz="2200" dirty="0" smtClean="0">
                <a:solidFill>
                  <a:schemeClr val="accent5">
                    <a:lumMod val="60000"/>
                    <a:lumOff val="40000"/>
                  </a:schemeClr>
                </a:solidFill>
              </a:rPr>
              <a:t>);</a:t>
            </a:r>
            <a:endParaRPr lang="en-GB" sz="2200" dirty="0">
              <a:solidFill>
                <a:schemeClr val="accent5">
                  <a:lumMod val="60000"/>
                  <a:lumOff val="40000"/>
                </a:schemeClr>
              </a:solidFill>
            </a:endParaRPr>
          </a:p>
          <a:p>
            <a:pPr marL="620713" indent="-620713">
              <a:spcBef>
                <a:spcPts val="200"/>
              </a:spcBef>
              <a:buNone/>
              <a:tabLst>
                <a:tab pos="449263" algn="r"/>
                <a:tab pos="620713" algn="l"/>
              </a:tabLst>
            </a:pPr>
            <a:r>
              <a:rPr lang="en-GB" sz="2200" dirty="0" smtClean="0">
                <a:solidFill>
                  <a:srgbClr val="7030A0"/>
                </a:solidFill>
              </a:rPr>
              <a:t>	</a:t>
            </a:r>
            <a:r>
              <a:rPr lang="en-GB" sz="2200" dirty="0">
                <a:solidFill>
                  <a:schemeClr val="accent2">
                    <a:lumMod val="75000"/>
                  </a:schemeClr>
                </a:solidFill>
                <a:ea typeface="Calibri" panose="020F0502020204030204" pitchFamily="34" charset="0"/>
              </a:rPr>
              <a:t>L</a:t>
            </a:r>
            <a:r>
              <a:rPr lang="en-GB" sz="2200" i="1" dirty="0" smtClean="0">
                <a:solidFill>
                  <a:srgbClr val="0070C0"/>
                </a:solidFill>
              </a:rPr>
              <a:t>	</a:t>
            </a:r>
            <a:r>
              <a:rPr lang="en-GB" sz="2200" dirty="0" smtClean="0">
                <a:solidFill>
                  <a:srgbClr val="0070C0"/>
                </a:solidFill>
              </a:rPr>
              <a:t>set </a:t>
            </a:r>
            <a:r>
              <a:rPr lang="en-GB" sz="2200" dirty="0">
                <a:solidFill>
                  <a:srgbClr val="0070C0"/>
                </a:solidFill>
              </a:rPr>
              <a:t>of </a:t>
            </a:r>
            <a:r>
              <a:rPr lang="en-GB" sz="2200" dirty="0" smtClean="0">
                <a:solidFill>
                  <a:srgbClr val="0070C0"/>
                </a:solidFill>
              </a:rPr>
              <a:t>dummies: </a:t>
            </a:r>
            <a:r>
              <a:rPr lang="en-GB" sz="2200" dirty="0" smtClean="0">
                <a:solidFill>
                  <a:schemeClr val="accent5">
                    <a:lumMod val="60000"/>
                    <a:lumOff val="40000"/>
                  </a:schemeClr>
                </a:solidFill>
              </a:rPr>
              <a:t>estimates </a:t>
            </a:r>
            <a:r>
              <a:rPr lang="en-GB" sz="2200" dirty="0">
                <a:solidFill>
                  <a:schemeClr val="accent5">
                    <a:lumMod val="60000"/>
                    <a:lumOff val="40000"/>
                  </a:schemeClr>
                </a:solidFill>
              </a:rPr>
              <a:t>premiums of three main </a:t>
            </a:r>
            <a:r>
              <a:rPr lang="en-GB" sz="2200" dirty="0">
                <a:solidFill>
                  <a:schemeClr val="accent2">
                    <a:lumMod val="75000"/>
                  </a:schemeClr>
                </a:solidFill>
                <a:ea typeface="Calibri" panose="020F0502020204030204" pitchFamily="34" charset="0"/>
              </a:rPr>
              <a:t>levels </a:t>
            </a:r>
            <a:r>
              <a:rPr lang="en-GB" sz="2200" dirty="0">
                <a:solidFill>
                  <a:schemeClr val="accent2">
                    <a:lumMod val="75000"/>
                  </a:schemeClr>
                </a:solidFill>
                <a:ea typeface="Calibri" panose="020F0502020204030204" pitchFamily="34" charset="0"/>
              </a:rPr>
              <a:t>of formal </a:t>
            </a:r>
            <a:r>
              <a:rPr lang="en-GB" sz="2200" dirty="0" smtClean="0">
                <a:solidFill>
                  <a:schemeClr val="accent2">
                    <a:lumMod val="75000"/>
                  </a:schemeClr>
                </a:solidFill>
                <a:ea typeface="Calibri" panose="020F0502020204030204" pitchFamily="34" charset="0"/>
              </a:rPr>
              <a:t>education</a:t>
            </a:r>
            <a:r>
              <a:rPr lang="en-GB" sz="2200" dirty="0">
                <a:solidFill>
                  <a:schemeClr val="accent5">
                    <a:lumMod val="60000"/>
                    <a:lumOff val="40000"/>
                  </a:schemeClr>
                </a:solidFill>
              </a:rPr>
              <a:t> </a:t>
            </a:r>
            <a:r>
              <a:rPr lang="en-GB" sz="2200" dirty="0" smtClean="0">
                <a:solidFill>
                  <a:schemeClr val="accent5">
                    <a:lumMod val="60000"/>
                    <a:lumOff val="40000"/>
                  </a:schemeClr>
                </a:solidFill>
              </a:rPr>
              <a:t>(elementary</a:t>
            </a:r>
            <a:r>
              <a:rPr lang="en-GB" sz="2200" dirty="0">
                <a:solidFill>
                  <a:schemeClr val="accent5">
                    <a:lumMod val="60000"/>
                    <a:lumOff val="40000"/>
                  </a:schemeClr>
                </a:solidFill>
              </a:rPr>
              <a:t>, </a:t>
            </a:r>
            <a:r>
              <a:rPr lang="en-GB" sz="2200" dirty="0" smtClean="0">
                <a:solidFill>
                  <a:schemeClr val="accent5">
                    <a:lumMod val="60000"/>
                    <a:lumOff val="40000"/>
                  </a:schemeClr>
                </a:solidFill>
              </a:rPr>
              <a:t>secondary </a:t>
            </a:r>
            <a:r>
              <a:rPr lang="en-GB" sz="2200" dirty="0">
                <a:solidFill>
                  <a:schemeClr val="accent5">
                    <a:lumMod val="60000"/>
                    <a:lumOff val="40000"/>
                  </a:schemeClr>
                </a:solidFill>
              </a:rPr>
              <a:t>tertiary), compared to control group “employees with no elementary </a:t>
            </a:r>
            <a:r>
              <a:rPr lang="en-GB" sz="2200" dirty="0" smtClean="0">
                <a:solidFill>
                  <a:schemeClr val="accent5">
                    <a:lumMod val="60000"/>
                    <a:lumOff val="40000"/>
                  </a:schemeClr>
                </a:solidFill>
              </a:rPr>
              <a:t>school </a:t>
            </a:r>
            <a:r>
              <a:rPr lang="en-GB" sz="2200" dirty="0">
                <a:solidFill>
                  <a:schemeClr val="accent5">
                    <a:lumMod val="60000"/>
                    <a:lumOff val="40000"/>
                  </a:schemeClr>
                </a:solidFill>
              </a:rPr>
              <a:t>diploma</a:t>
            </a:r>
            <a:r>
              <a:rPr lang="en-GB" sz="2200" dirty="0" smtClean="0">
                <a:solidFill>
                  <a:schemeClr val="accent5">
                    <a:lumMod val="60000"/>
                    <a:lumOff val="40000"/>
                  </a:schemeClr>
                </a:solidFill>
              </a:rPr>
              <a:t>”;</a:t>
            </a:r>
            <a:endParaRPr lang="en-GB" sz="2200" dirty="0">
              <a:solidFill>
                <a:schemeClr val="accent5">
                  <a:lumMod val="60000"/>
                  <a:lumOff val="40000"/>
                </a:schemeClr>
              </a:solidFill>
            </a:endParaRPr>
          </a:p>
          <a:p>
            <a:pPr marL="0" indent="0">
              <a:spcBef>
                <a:spcPts val="200"/>
              </a:spcBef>
              <a:buNone/>
              <a:tabLst>
                <a:tab pos="449263" algn="r"/>
                <a:tab pos="620713" algn="l"/>
              </a:tabLst>
            </a:pPr>
            <a:r>
              <a:rPr lang="en-GB" sz="2200" dirty="0" smtClean="0">
                <a:solidFill>
                  <a:schemeClr val="accent6">
                    <a:lumMod val="75000"/>
                  </a:schemeClr>
                </a:solidFill>
              </a:rPr>
              <a:t>	</a:t>
            </a:r>
            <a:r>
              <a:rPr lang="en-GB" sz="2200" dirty="0">
                <a:solidFill>
                  <a:srgbClr val="926C00"/>
                </a:solidFill>
                <a:cs typeface="Times New Roman" panose="02020603050405020304" pitchFamily="18" charset="0"/>
              </a:rPr>
              <a:t>C</a:t>
            </a:r>
            <a:r>
              <a:rPr lang="en-GB" sz="2200" i="1" dirty="0" smtClean="0">
                <a:solidFill>
                  <a:srgbClr val="0070C0"/>
                </a:solidFill>
              </a:rPr>
              <a:t>	</a:t>
            </a:r>
            <a:r>
              <a:rPr lang="en-GB" sz="2200" dirty="0" smtClean="0">
                <a:solidFill>
                  <a:srgbClr val="0070C0"/>
                </a:solidFill>
              </a:rPr>
              <a:t>set of dummies:</a:t>
            </a:r>
            <a:r>
              <a:rPr lang="en-GB" sz="2200" dirty="0" smtClean="0">
                <a:solidFill>
                  <a:schemeClr val="accent5">
                    <a:lumMod val="60000"/>
                    <a:lumOff val="40000"/>
                  </a:schemeClr>
                </a:solidFill>
              </a:rPr>
              <a:t> </a:t>
            </a:r>
            <a:r>
              <a:rPr lang="en-GB" sz="2200" dirty="0" smtClean="0">
                <a:solidFill>
                  <a:schemeClr val="accent5">
                    <a:lumMod val="60000"/>
                    <a:lumOff val="40000"/>
                  </a:schemeClr>
                </a:solidFill>
              </a:rPr>
              <a:t>estimates </a:t>
            </a:r>
            <a:r>
              <a:rPr lang="en-GB" sz="2200" dirty="0">
                <a:solidFill>
                  <a:schemeClr val="accent5">
                    <a:lumMod val="60000"/>
                    <a:lumOff val="40000"/>
                  </a:schemeClr>
                </a:solidFill>
              </a:rPr>
              <a:t>differentials between ten </a:t>
            </a:r>
            <a:r>
              <a:rPr lang="en-GB" sz="2200" dirty="0">
                <a:solidFill>
                  <a:srgbClr val="926C00"/>
                </a:solidFill>
                <a:cs typeface="Times New Roman" panose="02020603050405020304" pitchFamily="18" charset="0"/>
              </a:rPr>
              <a:t>occupational </a:t>
            </a:r>
            <a:r>
              <a:rPr lang="en-GB" sz="2200" dirty="0" smtClean="0">
                <a:solidFill>
                  <a:srgbClr val="926C00"/>
                </a:solidFill>
                <a:cs typeface="Times New Roman" panose="02020603050405020304" pitchFamily="18" charset="0"/>
              </a:rPr>
              <a:t>classifications</a:t>
            </a:r>
            <a:r>
              <a:rPr lang="en-GB" sz="2200" dirty="0" smtClean="0">
                <a:solidFill>
                  <a:schemeClr val="accent5">
                    <a:lumMod val="60000"/>
                    <a:lumOff val="40000"/>
                  </a:schemeClr>
                </a:solidFill>
              </a:rPr>
              <a:t>.</a:t>
            </a:r>
            <a:endParaRPr lang="en-GB" sz="2200" dirty="0">
              <a:solidFill>
                <a:srgbClr val="926C00"/>
              </a:solidFill>
              <a:cs typeface="Times New Roman" panose="02020603050405020304" pitchFamily="18" charset="0"/>
            </a:endParaRPr>
          </a:p>
        </p:txBody>
      </p:sp>
    </p:spTree>
    <p:extLst>
      <p:ext uri="{BB962C8B-B14F-4D97-AF65-F5344CB8AC3E}">
        <p14:creationId xmlns:p14="http://schemas.microsoft.com/office/powerpoint/2010/main" val="2253531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SUMMARY STATISTICS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7</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198" y="1860816"/>
            <a:ext cx="1707309" cy="3702331"/>
          </a:xfrm>
          <a:prstGeom prst="rect">
            <a:avLst/>
          </a:prstGeom>
        </p:spPr>
      </p:pic>
      <p:sp>
        <p:nvSpPr>
          <p:cNvPr id="8" name="TextBox 7"/>
          <p:cNvSpPr txBox="1"/>
          <p:nvPr/>
        </p:nvSpPr>
        <p:spPr>
          <a:xfrm>
            <a:off x="939180" y="2279268"/>
            <a:ext cx="1291148" cy="677108"/>
          </a:xfrm>
          <a:prstGeom prst="rect">
            <a:avLst/>
          </a:prstGeom>
          <a:noFill/>
        </p:spPr>
        <p:txBody>
          <a:bodyPr wrap="square" rtlCol="0">
            <a:spAutoFit/>
          </a:bodyPr>
          <a:lstStyle/>
          <a:p>
            <a:r>
              <a:rPr lang="en-GB" sz="2200" dirty="0">
                <a:solidFill>
                  <a:schemeClr val="bg1"/>
                </a:solidFill>
              </a:rPr>
              <a:t> 27%</a:t>
            </a:r>
          </a:p>
          <a:p>
            <a:r>
              <a:rPr lang="en-GB" sz="1600" dirty="0">
                <a:solidFill>
                  <a:schemeClr val="bg1"/>
                </a:solidFill>
              </a:rPr>
              <a:t>Public Sector</a:t>
            </a:r>
            <a:endParaRPr lang="sq-AL" sz="1600" dirty="0">
              <a:solidFill>
                <a:schemeClr val="bg1"/>
              </a:solidFill>
            </a:endParaRPr>
          </a:p>
        </p:txBody>
      </p:sp>
      <p:sp>
        <p:nvSpPr>
          <p:cNvPr id="12" name="TextBox 11"/>
          <p:cNvSpPr txBox="1"/>
          <p:nvPr/>
        </p:nvSpPr>
        <p:spPr>
          <a:xfrm>
            <a:off x="1032029" y="3921207"/>
            <a:ext cx="1349115" cy="677108"/>
          </a:xfrm>
          <a:prstGeom prst="rect">
            <a:avLst/>
          </a:prstGeom>
          <a:noFill/>
        </p:spPr>
        <p:txBody>
          <a:bodyPr wrap="square" rtlCol="0">
            <a:spAutoFit/>
          </a:bodyPr>
          <a:lstStyle/>
          <a:p>
            <a:r>
              <a:rPr lang="en-GB" sz="2200" dirty="0">
                <a:solidFill>
                  <a:srgbClr val="002060"/>
                </a:solidFill>
              </a:rPr>
              <a:t>73%</a:t>
            </a:r>
          </a:p>
          <a:p>
            <a:r>
              <a:rPr lang="en-GB" sz="1600" dirty="0">
                <a:solidFill>
                  <a:srgbClr val="002060"/>
                </a:solidFill>
              </a:rPr>
              <a:t>Private Sector</a:t>
            </a:r>
            <a:endParaRPr lang="sq-AL" sz="1600" dirty="0">
              <a:solidFill>
                <a:srgbClr val="002060"/>
              </a:solidFill>
            </a:endParaRPr>
          </a:p>
        </p:txBody>
      </p:sp>
      <p:sp>
        <p:nvSpPr>
          <p:cNvPr id="15" name="Line Callout 2 (Accent Bar) 14"/>
          <p:cNvSpPr/>
          <p:nvPr/>
        </p:nvSpPr>
        <p:spPr>
          <a:xfrm rot="16200000" flipH="1">
            <a:off x="2209787" y="1912409"/>
            <a:ext cx="578450" cy="1070811"/>
          </a:xfrm>
          <a:prstGeom prst="accentCallout2">
            <a:avLst>
              <a:gd name="adj1" fmla="val 4189"/>
              <a:gd name="adj2" fmla="val 2708"/>
              <a:gd name="adj3" fmla="val 10305"/>
              <a:gd name="adj4" fmla="val 22207"/>
              <a:gd name="adj5" fmla="val 10065"/>
              <a:gd name="adj6" fmla="val 6865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16"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
        <p:nvSpPr>
          <p:cNvPr id="17" name="Content Placeholder 2"/>
          <p:cNvSpPr>
            <a:spLocks noGrp="1"/>
          </p:cNvSpPr>
          <p:nvPr>
            <p:ph idx="1"/>
          </p:nvPr>
        </p:nvSpPr>
        <p:spPr>
          <a:xfrm>
            <a:off x="838200" y="853431"/>
            <a:ext cx="10515600" cy="744791"/>
          </a:xfrm>
        </p:spPr>
        <p:txBody>
          <a:bodyPr>
            <a:normAutofit/>
          </a:bodyPr>
          <a:lstStyle/>
          <a:p>
            <a:pPr marL="0" indent="0">
              <a:buNone/>
            </a:pPr>
            <a:r>
              <a:rPr lang="en-GB" sz="2200" noProof="1">
                <a:solidFill>
                  <a:srgbClr val="0070C0"/>
                </a:solidFill>
              </a:rPr>
              <a:t>Subject to analysis: 4 datasets of INSTAT’s Living Standards Measurement Survey (LSMS): years 2002, 2005 , 2008, 2012</a:t>
            </a:r>
          </a:p>
          <a:p>
            <a:pPr marL="0" indent="0">
              <a:buNone/>
            </a:pPr>
            <a:endParaRPr lang="en-GB" sz="2400" noProof="1">
              <a:solidFill>
                <a:srgbClr val="0070C0"/>
              </a:solidFill>
            </a:endParaRPr>
          </a:p>
        </p:txBody>
      </p:sp>
      <p:sp>
        <p:nvSpPr>
          <p:cNvPr id="18" name="Content Placeholder 2"/>
          <p:cNvSpPr txBox="1">
            <a:spLocks/>
          </p:cNvSpPr>
          <p:nvPr/>
        </p:nvSpPr>
        <p:spPr>
          <a:xfrm>
            <a:off x="992832" y="1501060"/>
            <a:ext cx="10659743" cy="9593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noProof="1">
                <a:solidFill>
                  <a:srgbClr val="0070C0"/>
                </a:solidFill>
              </a:rPr>
              <a:t>Division of </a:t>
            </a:r>
            <a:r>
              <a:rPr lang="en-GB" sz="2000" noProof="1" smtClean="0">
                <a:solidFill>
                  <a:srgbClr val="0070C0"/>
                </a:solidFill>
              </a:rPr>
              <a:t>sample’s subjects </a:t>
            </a:r>
            <a:r>
              <a:rPr lang="en-GB" sz="2000" noProof="1">
                <a:solidFill>
                  <a:srgbClr val="0070C0"/>
                </a:solidFill>
              </a:rPr>
              <a:t>among sectors of </a:t>
            </a:r>
            <a:r>
              <a:rPr lang="en-GB" sz="2000" noProof="1" smtClean="0">
                <a:solidFill>
                  <a:srgbClr val="0070C0"/>
                </a:solidFill>
              </a:rPr>
              <a:t>employment, education level and occ. classification.</a:t>
            </a:r>
            <a:endParaRPr lang="en-GB" sz="2000" i="1" noProof="1">
              <a:solidFill>
                <a:srgbClr val="0070C0"/>
              </a:solidFill>
            </a:endParaRPr>
          </a:p>
        </p:txBody>
      </p:sp>
      <p:sp>
        <p:nvSpPr>
          <p:cNvPr id="14" name="Rectangle 13"/>
          <p:cNvSpPr/>
          <p:nvPr/>
        </p:nvSpPr>
        <p:spPr>
          <a:xfrm>
            <a:off x="1874393" y="1838352"/>
            <a:ext cx="1342227" cy="369332"/>
          </a:xfrm>
          <a:prstGeom prst="rect">
            <a:avLst/>
          </a:prstGeom>
        </p:spPr>
        <p:txBody>
          <a:bodyPr wrap="none">
            <a:spAutoFit/>
          </a:bodyPr>
          <a:lstStyle/>
          <a:p>
            <a:r>
              <a:rPr lang="en-GB" noProof="1" smtClean="0">
                <a:solidFill>
                  <a:srgbClr val="0070C0"/>
                </a:solidFill>
              </a:rPr>
              <a:t>2012 figures</a:t>
            </a:r>
            <a:endParaRPr lang="sq-AL" dirty="0"/>
          </a:p>
        </p:txBody>
      </p:sp>
      <p:graphicFrame>
        <p:nvGraphicFramePr>
          <p:cNvPr id="19" name="Table 18"/>
          <p:cNvGraphicFramePr>
            <a:graphicFrameLocks noGrp="1"/>
          </p:cNvGraphicFramePr>
          <p:nvPr>
            <p:extLst>
              <p:ext uri="{D42A27DB-BD31-4B8C-83A1-F6EECF244321}">
                <p14:modId xmlns:p14="http://schemas.microsoft.com/office/powerpoint/2010/main" val="300186170"/>
              </p:ext>
            </p:extLst>
          </p:nvPr>
        </p:nvGraphicFramePr>
        <p:xfrm>
          <a:off x="3013527" y="1895143"/>
          <a:ext cx="4975815" cy="1764509"/>
        </p:xfrm>
        <a:graphic>
          <a:graphicData uri="http://schemas.openxmlformats.org/drawingml/2006/table">
            <a:tbl>
              <a:tblPr/>
              <a:tblGrid>
                <a:gridCol w="396152"/>
                <a:gridCol w="409813"/>
                <a:gridCol w="655701"/>
                <a:gridCol w="655701"/>
                <a:gridCol w="799136"/>
                <a:gridCol w="655701"/>
                <a:gridCol w="747910"/>
                <a:gridCol w="655701"/>
              </a:tblGrid>
              <a:tr h="215612">
                <a:tc>
                  <a:txBody>
                    <a:bodyPr/>
                    <a:lstStyle/>
                    <a:p>
                      <a:pPr algn="l" fontAlgn="b"/>
                      <a:endParaRPr lang="sq-AL" sz="115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sq-AL" sz="115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sq-AL" sz="1400" b="0" i="0" u="none" strike="noStrike" dirty="0">
                          <a:solidFill>
                            <a:srgbClr val="000000"/>
                          </a:solidFill>
                          <a:effectLst/>
                          <a:latin typeface="Calibri" panose="020F0502020204030204" pitchFamily="34" charset="0"/>
                        </a:rPr>
                        <a:t>Sector</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hMerge="1">
                  <a:txBody>
                    <a:bodyPr/>
                    <a:lstStyle/>
                    <a:p>
                      <a:endParaRPr lang="sq-AL"/>
                    </a:p>
                  </a:txBody>
                  <a:tcPr/>
                </a:tc>
                <a:tc gridSpan="4">
                  <a:txBody>
                    <a:bodyPr/>
                    <a:lstStyle/>
                    <a:p>
                      <a:pPr algn="ctr" fontAlgn="b"/>
                      <a:r>
                        <a:rPr lang="sq-AL" sz="1400" b="0" i="0" u="none" strike="noStrike" dirty="0">
                          <a:solidFill>
                            <a:srgbClr val="000000"/>
                          </a:solidFill>
                          <a:effectLst/>
                          <a:latin typeface="Calibri" panose="020F0502020204030204" pitchFamily="34" charset="0"/>
                        </a:rPr>
                        <a:t>Level of education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hMerge="1">
                  <a:txBody>
                    <a:bodyPr/>
                    <a:lstStyle/>
                    <a:p>
                      <a:endParaRPr lang="sq-AL"/>
                    </a:p>
                  </a:txBody>
                  <a:tcPr/>
                </a:tc>
                <a:tc hMerge="1">
                  <a:txBody>
                    <a:bodyPr/>
                    <a:lstStyle/>
                    <a:p>
                      <a:endParaRPr lang="sq-AL"/>
                    </a:p>
                  </a:txBody>
                  <a:tcPr/>
                </a:tc>
                <a:tc hMerge="1">
                  <a:txBody>
                    <a:bodyPr/>
                    <a:lstStyle/>
                    <a:p>
                      <a:endParaRPr lang="sq-AL"/>
                    </a:p>
                  </a:txBody>
                  <a:tcPr/>
                </a:tc>
              </a:tr>
              <a:tr h="226392">
                <a:tc>
                  <a:txBody>
                    <a:bodyPr/>
                    <a:lstStyle/>
                    <a:p>
                      <a:pPr algn="l" fontAlgn="b"/>
                      <a:r>
                        <a:rPr lang="sq-AL" sz="115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sq-AL" sz="115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sq-AL" sz="1150" b="0" i="0" u="none" strike="noStrike">
                          <a:solidFill>
                            <a:srgbClr val="000000"/>
                          </a:solidFill>
                          <a:effectLst/>
                          <a:latin typeface="Calibri" panose="020F0502020204030204" pitchFamily="34" charset="0"/>
                        </a:rPr>
                        <a:t>Private</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Public</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l" fontAlgn="b"/>
                      <a:r>
                        <a:rPr lang="sq-AL" sz="1150" b="0" i="0" u="none" strike="noStrike">
                          <a:solidFill>
                            <a:srgbClr val="000000"/>
                          </a:solidFill>
                          <a:effectLst/>
                          <a:latin typeface="Calibri" panose="020F0502020204030204" pitchFamily="34" charset="0"/>
                        </a:rPr>
                        <a:t>No diploma</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Primary</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Secondary</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Tertiary</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15612">
                <a:tc rowSpan="4">
                  <a:txBody>
                    <a:bodyPr/>
                    <a:lstStyle/>
                    <a:p>
                      <a:pPr algn="ctr" fontAlgn="ctr"/>
                      <a:r>
                        <a:rPr lang="sq-AL" sz="1150" b="0" i="0" u="none" strike="noStrike" dirty="0">
                          <a:solidFill>
                            <a:srgbClr val="000000"/>
                          </a:solidFill>
                          <a:effectLst/>
                          <a:latin typeface="Calibri" panose="020F0502020204030204" pitchFamily="34" charset="0"/>
                        </a:rPr>
                        <a:t>Year:</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sq-AL" sz="1150" b="0" i="0" u="none" strike="noStrike">
                          <a:solidFill>
                            <a:srgbClr val="000000"/>
                          </a:solidFill>
                          <a:effectLst/>
                          <a:latin typeface="Calibri" panose="020F0502020204030204" pitchFamily="34" charset="0"/>
                        </a:rPr>
                        <a:t>2002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sq-AL" sz="1150" b="0" i="0" u="none" strike="noStrike">
                          <a:solidFill>
                            <a:srgbClr val="000000"/>
                          </a:solidFill>
                          <a:effectLst/>
                          <a:latin typeface="Calibri" panose="020F0502020204030204" pitchFamily="34" charset="0"/>
                        </a:rPr>
                        <a:t>1222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1150</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68</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708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1076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520</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r>
              <a:tr h="215612">
                <a:tc vMerge="1">
                  <a:txBody>
                    <a:bodyPr/>
                    <a:lstStyle/>
                    <a:p>
                      <a:endParaRPr lang="sq-AL"/>
                    </a:p>
                  </a:txBody>
                  <a:tcPr/>
                </a:tc>
                <a:tc>
                  <a:txBody>
                    <a:bodyPr/>
                    <a:lstStyle/>
                    <a:p>
                      <a:pPr algn="r" fontAlgn="b"/>
                      <a:r>
                        <a:rPr lang="sq-AL" sz="1150" b="0" i="0" u="none" strike="noStrike">
                          <a:solidFill>
                            <a:srgbClr val="000000"/>
                          </a:solidFill>
                          <a:effectLst/>
                          <a:latin typeface="Calibri" panose="020F0502020204030204" pitchFamily="34" charset="0"/>
                        </a:rPr>
                        <a:t>2005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50" b="0" i="0" u="none" strike="noStrike">
                          <a:solidFill>
                            <a:srgbClr val="000000"/>
                          </a:solidFill>
                          <a:effectLst/>
                          <a:latin typeface="Calibri" panose="020F0502020204030204" pitchFamily="34" charset="0"/>
                        </a:rPr>
                        <a:t>2779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1159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183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1379</a:t>
                      </a:r>
                    </a:p>
                  </a:txBody>
                  <a:tcPr marL="9525" marR="9525" marT="9525" marB="0" anchor="b">
                    <a:lnL>
                      <a:noFill/>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1772</a:t>
                      </a:r>
                    </a:p>
                  </a:txBody>
                  <a:tcPr marL="9525" marR="9525" marT="9525" marB="0" anchor="b">
                    <a:lnL>
                      <a:noFill/>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604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r>
              <a:tr h="215612">
                <a:tc vMerge="1">
                  <a:txBody>
                    <a:bodyPr/>
                    <a:lstStyle/>
                    <a:p>
                      <a:endParaRPr lang="sq-AL"/>
                    </a:p>
                  </a:txBody>
                  <a:tcPr/>
                </a:tc>
                <a:tc>
                  <a:txBody>
                    <a:bodyPr/>
                    <a:lstStyle/>
                    <a:p>
                      <a:pPr algn="r" fontAlgn="b"/>
                      <a:r>
                        <a:rPr lang="sq-AL" sz="1150" b="0" i="0" u="none" strike="noStrike">
                          <a:solidFill>
                            <a:srgbClr val="000000"/>
                          </a:solidFill>
                          <a:effectLst/>
                          <a:latin typeface="Calibri" panose="020F0502020204030204" pitchFamily="34" charset="0"/>
                        </a:rPr>
                        <a:t>2008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150" b="0" i="0" u="none" strike="noStrike">
                          <a:solidFill>
                            <a:srgbClr val="000000"/>
                          </a:solidFill>
                          <a:effectLst/>
                          <a:latin typeface="Calibri" panose="020F0502020204030204" pitchFamily="34" charset="0"/>
                        </a:rPr>
                        <a:t>2478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954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119</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1367</a:t>
                      </a:r>
                    </a:p>
                  </a:txBody>
                  <a:tcPr marL="9525" marR="9525" marT="9525" marB="0" anchor="b">
                    <a:lnL>
                      <a:noFill/>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1398</a:t>
                      </a:r>
                    </a:p>
                  </a:txBody>
                  <a:tcPr marL="9525" marR="9525" marT="9525" marB="0" anchor="b">
                    <a:lnL>
                      <a:noFill/>
                    </a:lnL>
                    <a:lnR>
                      <a:noFill/>
                    </a:lnR>
                    <a:lnT>
                      <a:noFill/>
                    </a:lnT>
                    <a:lnB>
                      <a:noFill/>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548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r>
              <a:tr h="226392">
                <a:tc vMerge="1">
                  <a:txBody>
                    <a:bodyPr/>
                    <a:lstStyle/>
                    <a:p>
                      <a:endParaRPr lang="sq-AL"/>
                    </a:p>
                  </a:txBody>
                  <a:tcPr/>
                </a:tc>
                <a:tc>
                  <a:txBody>
                    <a:bodyPr/>
                    <a:lstStyle/>
                    <a:p>
                      <a:pPr algn="r" fontAlgn="b"/>
                      <a:r>
                        <a:rPr lang="sq-AL" sz="1150" b="0" i="0" u="none" strike="noStrike">
                          <a:solidFill>
                            <a:srgbClr val="000000"/>
                          </a:solidFill>
                          <a:effectLst/>
                          <a:latin typeface="Calibri" panose="020F0502020204030204" pitchFamily="34" charset="0"/>
                        </a:rPr>
                        <a:t>2012</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sq-AL" sz="1150" b="0" i="0" u="none" strike="noStrike">
                          <a:solidFill>
                            <a:srgbClr val="000000"/>
                          </a:solidFill>
                          <a:effectLst/>
                          <a:latin typeface="Calibri" panose="020F0502020204030204" pitchFamily="34" charset="0"/>
                        </a:rPr>
                        <a:t>3715</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1406</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170</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1658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1879</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1414</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15612">
                <a:tc rowSpan="2">
                  <a:txBody>
                    <a:bodyPr/>
                    <a:lstStyle/>
                    <a:p>
                      <a:pPr algn="ctr" fontAlgn="ctr"/>
                      <a:r>
                        <a:rPr lang="sq-AL" sz="1150" b="0" i="0" u="none" strike="noStrike">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sq-AL" sz="1150" b="0" i="0" u="none" strike="noStrike">
                          <a:solidFill>
                            <a:srgbClr val="000000"/>
                          </a:solidFill>
                          <a:effectLst/>
                          <a:latin typeface="Calibri" panose="020F0502020204030204" pitchFamily="34" charset="0"/>
                        </a:rPr>
                        <a:t>No:</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q-AL" sz="1150" b="0" i="0" u="none" strike="noStrike">
                          <a:solidFill>
                            <a:srgbClr val="000000"/>
                          </a:solidFill>
                          <a:effectLst/>
                          <a:latin typeface="Calibri" panose="020F0502020204030204" pitchFamily="34" charset="0"/>
                        </a:rPr>
                        <a:t>10194</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dirty="0">
                          <a:solidFill>
                            <a:srgbClr val="000000"/>
                          </a:solidFill>
                          <a:effectLst/>
                          <a:latin typeface="Calibri" panose="020F0502020204030204" pitchFamily="34" charset="0"/>
                        </a:rPr>
                        <a:t>4669</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540</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5112</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dirty="0">
                          <a:solidFill>
                            <a:srgbClr val="000000"/>
                          </a:solidFill>
                          <a:effectLst/>
                          <a:latin typeface="Calibri" panose="020F0502020204030204" pitchFamily="34" charset="0"/>
                        </a:rPr>
                        <a:t>6125</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3086</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r>
              <a:tr h="226392">
                <a:tc vMerge="1">
                  <a:txBody>
                    <a:bodyPr/>
                    <a:lstStyle/>
                    <a:p>
                      <a:endParaRPr lang="sq-AL"/>
                    </a:p>
                  </a:txBody>
                  <a:tcPr/>
                </a:tc>
                <a:tc>
                  <a:txBody>
                    <a:bodyPr/>
                    <a:lstStyle/>
                    <a:p>
                      <a:pPr algn="r" fontAlgn="b"/>
                      <a:r>
                        <a:rPr lang="sq-AL" sz="1150" b="0" i="0" u="none" strike="noStrike">
                          <a:solidFill>
                            <a:srgbClr val="000000"/>
                          </a:solidFill>
                          <a:effectLst/>
                          <a:latin typeface="Calibri" panose="020F0502020204030204" pitchFamily="34" charset="0"/>
                        </a:rPr>
                        <a:t>Ratio:</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sq-AL" sz="1150" b="0" i="0" u="none" strike="noStrike">
                          <a:solidFill>
                            <a:srgbClr val="000000"/>
                          </a:solidFill>
                          <a:effectLst/>
                          <a:latin typeface="Calibri" panose="020F0502020204030204" pitchFamily="34" charset="0"/>
                        </a:rPr>
                        <a:t>69%</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dirty="0">
                          <a:solidFill>
                            <a:srgbClr val="000000"/>
                          </a:solidFill>
                          <a:effectLst/>
                          <a:latin typeface="Calibri" panose="020F0502020204030204" pitchFamily="34" charset="0"/>
                        </a:rPr>
                        <a:t>31%</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4%</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a:solidFill>
                            <a:srgbClr val="000000"/>
                          </a:solidFill>
                          <a:effectLst/>
                          <a:latin typeface="Calibri" panose="020F0502020204030204" pitchFamily="34" charset="0"/>
                        </a:rPr>
                        <a:t>34%</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dirty="0">
                          <a:solidFill>
                            <a:srgbClr val="000000"/>
                          </a:solidFill>
                          <a:effectLst/>
                          <a:latin typeface="Calibri" panose="020F0502020204030204" pitchFamily="34" charset="0"/>
                        </a:rPr>
                        <a:t>41%</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r>
                        <a:rPr lang="sq-AL" sz="1150" b="0" i="0" u="none" strike="noStrike" dirty="0">
                          <a:solidFill>
                            <a:srgbClr val="000000"/>
                          </a:solidFill>
                          <a:effectLst/>
                          <a:latin typeface="Calibri" panose="020F0502020204030204" pitchFamily="34" charset="0"/>
                        </a:rPr>
                        <a:t>21%</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sp>
        <p:nvSpPr>
          <p:cNvPr id="20" name="Right Brace 19"/>
          <p:cNvSpPr/>
          <p:nvPr/>
        </p:nvSpPr>
        <p:spPr>
          <a:xfrm rot="16200000" flipH="1">
            <a:off x="4393186" y="3512043"/>
            <a:ext cx="166221" cy="53274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sq-AL"/>
          </a:p>
        </p:txBody>
      </p:sp>
      <p:sp>
        <p:nvSpPr>
          <p:cNvPr id="21" name="Right Brace 20"/>
          <p:cNvSpPr/>
          <p:nvPr/>
        </p:nvSpPr>
        <p:spPr>
          <a:xfrm rot="16200000" flipH="1">
            <a:off x="6423101" y="2777225"/>
            <a:ext cx="174171" cy="202080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sq-AL"/>
          </a:p>
        </p:txBody>
      </p:sp>
      <p:sp>
        <p:nvSpPr>
          <p:cNvPr id="22" name="TextBox 21"/>
          <p:cNvSpPr txBox="1"/>
          <p:nvPr/>
        </p:nvSpPr>
        <p:spPr>
          <a:xfrm>
            <a:off x="4238545" y="3905272"/>
            <a:ext cx="596348" cy="276999"/>
          </a:xfrm>
          <a:prstGeom prst="rect">
            <a:avLst/>
          </a:prstGeom>
          <a:noFill/>
        </p:spPr>
        <p:txBody>
          <a:bodyPr wrap="square" rtlCol="0">
            <a:spAutoFit/>
          </a:bodyPr>
          <a:lstStyle/>
          <a:p>
            <a:r>
              <a:rPr lang="en-GB" sz="1200" dirty="0" smtClean="0"/>
              <a:t>100%</a:t>
            </a:r>
            <a:endParaRPr lang="sq-AL" sz="1200" dirty="0"/>
          </a:p>
        </p:txBody>
      </p:sp>
      <p:sp>
        <p:nvSpPr>
          <p:cNvPr id="23" name="TextBox 22"/>
          <p:cNvSpPr txBox="1"/>
          <p:nvPr/>
        </p:nvSpPr>
        <p:spPr>
          <a:xfrm>
            <a:off x="6258506" y="3920770"/>
            <a:ext cx="596348" cy="276999"/>
          </a:xfrm>
          <a:prstGeom prst="rect">
            <a:avLst/>
          </a:prstGeom>
          <a:noFill/>
        </p:spPr>
        <p:txBody>
          <a:bodyPr wrap="square" rtlCol="0">
            <a:spAutoFit/>
          </a:bodyPr>
          <a:lstStyle/>
          <a:p>
            <a:r>
              <a:rPr lang="en-GB" sz="1200" dirty="0" smtClean="0"/>
              <a:t>100%</a:t>
            </a:r>
            <a:endParaRPr lang="sq-AL" sz="1200" dirty="0"/>
          </a:p>
        </p:txBody>
      </p:sp>
      <p:graphicFrame>
        <p:nvGraphicFramePr>
          <p:cNvPr id="24" name="Table 23"/>
          <p:cNvGraphicFramePr>
            <a:graphicFrameLocks noGrp="1"/>
          </p:cNvGraphicFramePr>
          <p:nvPr>
            <p:extLst>
              <p:ext uri="{D42A27DB-BD31-4B8C-83A1-F6EECF244321}">
                <p14:modId xmlns:p14="http://schemas.microsoft.com/office/powerpoint/2010/main" val="1099479569"/>
              </p:ext>
            </p:extLst>
          </p:nvPr>
        </p:nvGraphicFramePr>
        <p:xfrm>
          <a:off x="7160541" y="3766088"/>
          <a:ext cx="877890" cy="1813305"/>
        </p:xfrm>
        <a:graphic>
          <a:graphicData uri="http://schemas.openxmlformats.org/drawingml/2006/table">
            <a:tbl>
              <a:tblPr/>
              <a:tblGrid>
                <a:gridCol w="431505"/>
                <a:gridCol w="446385"/>
              </a:tblGrid>
              <a:tr h="222492">
                <a:tc>
                  <a:txBody>
                    <a:bodyPr/>
                    <a:lstStyle/>
                    <a:p>
                      <a:pPr algn="l" fontAlgn="b"/>
                      <a:endParaRPr lang="sq-AL" sz="12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sq-AL" sz="12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r>
              <a:tr h="233615">
                <a:tc>
                  <a:txBody>
                    <a:bodyPr/>
                    <a:lstStyle/>
                    <a:p>
                      <a:pPr algn="l" fontAlgn="b"/>
                      <a:r>
                        <a:rPr lang="sq-AL" sz="12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sq-AL" sz="1200" b="0" i="0" u="none" strike="noStrike" dirty="0">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2492">
                <a:tc rowSpan="4">
                  <a:txBody>
                    <a:bodyPr/>
                    <a:lstStyle/>
                    <a:p>
                      <a:pPr algn="ctr" fontAlgn="ctr"/>
                      <a:r>
                        <a:rPr lang="sq-AL" sz="1200" b="0" i="0" u="none" strike="noStrike" dirty="0">
                          <a:solidFill>
                            <a:srgbClr val="000000"/>
                          </a:solidFill>
                          <a:effectLst/>
                          <a:latin typeface="Calibri" panose="020F0502020204030204" pitchFamily="34" charset="0"/>
                        </a:rPr>
                        <a:t>Year:</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sq-AL" sz="1200" b="0" i="0" u="none" strike="noStrike">
                          <a:solidFill>
                            <a:srgbClr val="000000"/>
                          </a:solidFill>
                          <a:effectLst/>
                          <a:latin typeface="Calibri" panose="020F0502020204030204" pitchFamily="34" charset="0"/>
                        </a:rPr>
                        <a:t>2002</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r>
              <a:tr h="222492">
                <a:tc vMerge="1">
                  <a:txBody>
                    <a:bodyPr/>
                    <a:lstStyle/>
                    <a:p>
                      <a:endParaRPr lang="sq-AL"/>
                    </a:p>
                  </a:txBody>
                  <a:tcPr/>
                </a:tc>
                <a:tc>
                  <a:txBody>
                    <a:bodyPr/>
                    <a:lstStyle/>
                    <a:p>
                      <a:pPr algn="r" fontAlgn="b"/>
                      <a:r>
                        <a:rPr lang="sq-AL" sz="1200" b="0" i="0" u="none" strike="noStrike">
                          <a:solidFill>
                            <a:srgbClr val="000000"/>
                          </a:solidFill>
                          <a:effectLst/>
                          <a:latin typeface="Calibri" panose="020F0502020204030204" pitchFamily="34" charset="0"/>
                        </a:rPr>
                        <a:t>2005</a:t>
                      </a:r>
                    </a:p>
                  </a:txBody>
                  <a:tcPr marL="9525" marR="9525" marT="9525" marB="0" anchor="b">
                    <a:lnL>
                      <a:noFill/>
                    </a:lnL>
                    <a:lnR>
                      <a:noFill/>
                    </a:lnR>
                    <a:lnT>
                      <a:noFill/>
                    </a:lnT>
                    <a:lnB>
                      <a:noFill/>
                    </a:lnB>
                  </a:tcPr>
                </a:tc>
              </a:tr>
              <a:tr h="222492">
                <a:tc vMerge="1">
                  <a:txBody>
                    <a:bodyPr/>
                    <a:lstStyle/>
                    <a:p>
                      <a:endParaRPr lang="sq-AL"/>
                    </a:p>
                  </a:txBody>
                  <a:tcPr/>
                </a:tc>
                <a:tc>
                  <a:txBody>
                    <a:bodyPr/>
                    <a:lstStyle/>
                    <a:p>
                      <a:pPr algn="r" fontAlgn="b"/>
                      <a:r>
                        <a:rPr lang="sq-AL" sz="1200" b="0" i="0" u="none" strike="noStrike">
                          <a:solidFill>
                            <a:srgbClr val="000000"/>
                          </a:solidFill>
                          <a:effectLst/>
                          <a:latin typeface="Calibri" panose="020F0502020204030204" pitchFamily="34" charset="0"/>
                        </a:rPr>
                        <a:t>2008</a:t>
                      </a:r>
                    </a:p>
                  </a:txBody>
                  <a:tcPr marL="9525" marR="9525" marT="9525" marB="0" anchor="b">
                    <a:lnL>
                      <a:noFill/>
                    </a:lnL>
                    <a:lnR>
                      <a:noFill/>
                    </a:lnR>
                    <a:lnT>
                      <a:noFill/>
                    </a:lnT>
                    <a:lnB>
                      <a:noFill/>
                    </a:lnB>
                  </a:tcPr>
                </a:tc>
              </a:tr>
              <a:tr h="233615">
                <a:tc vMerge="1">
                  <a:txBody>
                    <a:bodyPr/>
                    <a:lstStyle/>
                    <a:p>
                      <a:endParaRPr lang="sq-AL"/>
                    </a:p>
                  </a:txBody>
                  <a:tcPr/>
                </a:tc>
                <a:tc>
                  <a:txBody>
                    <a:bodyPr/>
                    <a:lstStyle/>
                    <a:p>
                      <a:pPr algn="r" fontAlgn="b"/>
                      <a:r>
                        <a:rPr lang="sq-AL" sz="1200" b="0" i="0" u="none" strike="noStrike">
                          <a:solidFill>
                            <a:srgbClr val="000000"/>
                          </a:solidFill>
                          <a:effectLst/>
                          <a:latin typeface="Calibri" panose="020F0502020204030204" pitchFamily="34" charset="0"/>
                        </a:rPr>
                        <a:t>2012</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222492">
                <a:tc rowSpan="2">
                  <a:txBody>
                    <a:bodyPr/>
                    <a:lstStyle/>
                    <a:p>
                      <a:pPr algn="ctr" fontAlgn="ctr"/>
                      <a:r>
                        <a:rPr lang="sq-AL" sz="1200" b="0" i="0" u="none" strike="noStrike">
                          <a:solidFill>
                            <a:srgbClr val="000000"/>
                          </a:solidFill>
                          <a:effectLst/>
                          <a:latin typeface="Calibri" panose="020F0502020204030204" pitchFamily="34" charset="0"/>
                        </a:rPr>
                        <a:t>Total:</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sq-AL" sz="1200" b="0" i="0" u="none" strike="noStrike">
                          <a:solidFill>
                            <a:srgbClr val="000000"/>
                          </a:solidFill>
                          <a:effectLst/>
                          <a:latin typeface="Calibri" panose="020F0502020204030204" pitchFamily="34" charset="0"/>
                        </a:rPr>
                        <a:t>No:</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3615">
                <a:tc vMerge="1">
                  <a:txBody>
                    <a:bodyPr/>
                    <a:lstStyle/>
                    <a:p>
                      <a:endParaRPr lang="sq-AL"/>
                    </a:p>
                  </a:txBody>
                  <a:tcPr/>
                </a:tc>
                <a:tc>
                  <a:txBody>
                    <a:bodyPr/>
                    <a:lstStyle/>
                    <a:p>
                      <a:pPr algn="r" fontAlgn="b"/>
                      <a:r>
                        <a:rPr lang="sq-AL" sz="1200" b="0" i="0" u="none" strike="noStrike" dirty="0">
                          <a:solidFill>
                            <a:srgbClr val="000000"/>
                          </a:solidFill>
                          <a:effectLst/>
                          <a:latin typeface="Calibri" panose="020F0502020204030204" pitchFamily="34" charset="0"/>
                        </a:rPr>
                        <a:t>Ratio:</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2659298780"/>
              </p:ext>
            </p:extLst>
          </p:nvPr>
        </p:nvGraphicFramePr>
        <p:xfrm>
          <a:off x="8065629" y="3763381"/>
          <a:ext cx="3635590" cy="1824331"/>
        </p:xfrm>
        <a:graphic>
          <a:graphicData uri="http://schemas.openxmlformats.org/drawingml/2006/table">
            <a:tbl>
              <a:tblPr/>
              <a:tblGrid>
                <a:gridCol w="363559"/>
                <a:gridCol w="363559"/>
                <a:gridCol w="363559"/>
                <a:gridCol w="363559"/>
                <a:gridCol w="363559"/>
                <a:gridCol w="363559"/>
                <a:gridCol w="363559"/>
                <a:gridCol w="363559"/>
                <a:gridCol w="363559"/>
                <a:gridCol w="363559"/>
              </a:tblGrid>
              <a:tr h="223844">
                <a:tc gridSpan="10">
                  <a:txBody>
                    <a:bodyPr/>
                    <a:lstStyle/>
                    <a:p>
                      <a:pPr algn="ctr" fontAlgn="b"/>
                      <a:r>
                        <a:rPr lang="sq-AL" sz="1400" b="0" i="0" u="none" strike="noStrike" dirty="0">
                          <a:solidFill>
                            <a:srgbClr val="000000"/>
                          </a:solidFill>
                          <a:effectLst/>
                          <a:latin typeface="Calibri" panose="020F0502020204030204" pitchFamily="34" charset="0"/>
                        </a:rPr>
                        <a:t>Occupational classification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r>
              <a:tr h="235037">
                <a:tc>
                  <a:txBody>
                    <a:bodyPr/>
                    <a:lstStyle/>
                    <a:p>
                      <a:pPr algn="ctr" fontAlgn="b"/>
                      <a:r>
                        <a:rPr lang="sq-AL" sz="1200" b="0" i="0" u="none" strike="noStrike">
                          <a:solidFill>
                            <a:srgbClr val="000000"/>
                          </a:solidFill>
                          <a:effectLst/>
                          <a:latin typeface="Calibri" panose="020F0502020204030204" pitchFamily="34" charset="0"/>
                        </a:rPr>
                        <a:t>{0}</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{1}</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{7}</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{9}</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r>
              <a:tr h="223844">
                <a:tc>
                  <a:txBody>
                    <a:bodyPr/>
                    <a:lstStyle/>
                    <a:p>
                      <a:pPr algn="ctr" fontAlgn="b"/>
                      <a:r>
                        <a:rPr lang="sq-AL" sz="1200" b="0" i="0" u="none" strike="noStrike">
                          <a:solidFill>
                            <a:srgbClr val="000000"/>
                          </a:solidFill>
                          <a:effectLst/>
                          <a:latin typeface="Calibri" panose="020F0502020204030204" pitchFamily="34" charset="0"/>
                        </a:rPr>
                        <a:t>33</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65</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490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236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66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254</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107</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508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240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373</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CC"/>
                    </a:solidFill>
                  </a:tcPr>
                </a:tc>
              </a:tr>
              <a:tr h="223844">
                <a:tc>
                  <a:txBody>
                    <a:bodyPr/>
                    <a:lstStyle/>
                    <a:p>
                      <a:pPr algn="ctr" fontAlgn="b"/>
                      <a:r>
                        <a:rPr lang="sq-AL" sz="1200" b="0" i="0" u="none" strike="noStrike">
                          <a:solidFill>
                            <a:srgbClr val="000000"/>
                          </a:solidFill>
                          <a:effectLst/>
                          <a:latin typeface="Calibri" panose="020F0502020204030204" pitchFamily="34" charset="0"/>
                        </a:rPr>
                        <a:t>38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163</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507</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356</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81</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548</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675</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878</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385</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307</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FFFFCC"/>
                    </a:solidFill>
                  </a:tcPr>
                </a:tc>
              </a:tr>
              <a:tr h="223844">
                <a:tc>
                  <a:txBody>
                    <a:bodyPr/>
                    <a:lstStyle/>
                    <a:p>
                      <a:pPr algn="ctr" fontAlgn="b"/>
                      <a:r>
                        <a:rPr lang="sq-AL" sz="1200" b="0" i="0" u="none" strike="noStrike">
                          <a:solidFill>
                            <a:srgbClr val="000000"/>
                          </a:solidFill>
                          <a:effectLst/>
                          <a:latin typeface="Calibri" panose="020F0502020204030204" pitchFamily="34" charset="0"/>
                        </a:rPr>
                        <a:t>17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81</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516</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321</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65</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424</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668</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525</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282</a:t>
                      </a:r>
                    </a:p>
                  </a:txBody>
                  <a:tcPr marL="9525" marR="9525" marT="9525" marB="0" anchor="b">
                    <a:lnL>
                      <a:noFill/>
                    </a:lnL>
                    <a:lnR>
                      <a:noFill/>
                    </a:lnR>
                    <a:lnT>
                      <a:noFill/>
                    </a:lnT>
                    <a:lnB>
                      <a:noFill/>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533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solidFill>
                      <a:srgbClr val="FFFFCC"/>
                    </a:solidFill>
                  </a:tcPr>
                </a:tc>
              </a:tr>
              <a:tr h="235037">
                <a:tc>
                  <a:txBody>
                    <a:bodyPr/>
                    <a:lstStyle/>
                    <a:p>
                      <a:pPr algn="ctr" fontAlgn="b"/>
                      <a:r>
                        <a:rPr lang="sq-AL" sz="1200" b="0" i="0" u="none" strike="noStrike">
                          <a:solidFill>
                            <a:srgbClr val="000000"/>
                          </a:solidFill>
                          <a:effectLst/>
                          <a:latin typeface="Calibri" panose="020F0502020204030204" pitchFamily="34" charset="0"/>
                        </a:rPr>
                        <a:t>54</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136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875</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371</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114</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878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976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836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448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433</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CC"/>
                    </a:solidFill>
                  </a:tcPr>
                </a:tc>
              </a:tr>
              <a:tr h="223844">
                <a:tc>
                  <a:txBody>
                    <a:bodyPr/>
                    <a:lstStyle/>
                    <a:p>
                      <a:pPr algn="ctr" fontAlgn="b"/>
                      <a:r>
                        <a:rPr lang="sq-AL" sz="1200" b="0" i="0" u="none" strike="noStrike">
                          <a:solidFill>
                            <a:srgbClr val="000000"/>
                          </a:solidFill>
                          <a:effectLst/>
                          <a:latin typeface="Calibri" panose="020F0502020204030204" pitchFamily="34" charset="0"/>
                        </a:rPr>
                        <a:t>142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445</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2388</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1284</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326</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2104</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2426</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2747</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1355</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1646</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235037">
                <a:tc>
                  <a:txBody>
                    <a:bodyPr/>
                    <a:lstStyle/>
                    <a:p>
                      <a:pPr algn="ctr" fontAlgn="b"/>
                      <a:r>
                        <a:rPr lang="sq-AL" sz="1200" b="0" i="0" u="none" strike="noStrike">
                          <a:solidFill>
                            <a:srgbClr val="000000"/>
                          </a:solidFill>
                          <a:effectLst/>
                          <a:latin typeface="Calibri" panose="020F0502020204030204" pitchFamily="34" charset="0"/>
                        </a:rPr>
                        <a:t>1%</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16%</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9%</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2%</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14%</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a:solidFill>
                            <a:srgbClr val="000000"/>
                          </a:solidFill>
                          <a:effectLst/>
                          <a:latin typeface="Calibri" panose="020F0502020204030204" pitchFamily="34" charset="0"/>
                        </a:rPr>
                        <a:t>16%</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18%</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9%</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fontAlgn="b"/>
                      <a:r>
                        <a:rPr lang="sq-AL" sz="1200" b="0" i="0" u="none" strike="noStrike" dirty="0">
                          <a:solidFill>
                            <a:srgbClr val="000000"/>
                          </a:solidFill>
                          <a:effectLst/>
                          <a:latin typeface="Calibri" panose="020F0502020204030204" pitchFamily="34" charset="0"/>
                        </a:rPr>
                        <a:t>11%</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
        <p:nvSpPr>
          <p:cNvPr id="26" name="Right Brace 25"/>
          <p:cNvSpPr/>
          <p:nvPr/>
        </p:nvSpPr>
        <p:spPr>
          <a:xfrm rot="16200000" flipH="1">
            <a:off x="9806471" y="4056601"/>
            <a:ext cx="185981" cy="3324549"/>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sq-AL"/>
          </a:p>
        </p:txBody>
      </p:sp>
      <p:sp>
        <p:nvSpPr>
          <p:cNvPr id="27" name="TextBox 26"/>
          <p:cNvSpPr txBox="1"/>
          <p:nvPr/>
        </p:nvSpPr>
        <p:spPr>
          <a:xfrm>
            <a:off x="9661008" y="5834771"/>
            <a:ext cx="662881" cy="276999"/>
          </a:xfrm>
          <a:prstGeom prst="rect">
            <a:avLst/>
          </a:prstGeom>
          <a:noFill/>
        </p:spPr>
        <p:txBody>
          <a:bodyPr wrap="square" rtlCol="0">
            <a:spAutoFit/>
          </a:bodyPr>
          <a:lstStyle/>
          <a:p>
            <a:r>
              <a:rPr lang="en-GB" sz="1200" dirty="0" smtClean="0"/>
              <a:t>100%</a:t>
            </a:r>
            <a:endParaRPr lang="sq-AL" sz="1200" dirty="0"/>
          </a:p>
        </p:txBody>
      </p:sp>
    </p:spTree>
    <p:extLst>
      <p:ext uri="{BB962C8B-B14F-4D97-AF65-F5344CB8AC3E}">
        <p14:creationId xmlns:p14="http://schemas.microsoft.com/office/powerpoint/2010/main" val="494808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dirty="0">
                <a:solidFill>
                  <a:srgbClr val="C00000"/>
                </a:solidFill>
              </a:rPr>
              <a:t>SUMMARY STATISTICS</a:t>
            </a:r>
            <a:endParaRPr lang="sq-AL" dirty="0">
              <a:solidFill>
                <a:srgbClr val="C00000"/>
              </a:solidFill>
            </a:endParaRPr>
          </a:p>
        </p:txBody>
      </p:sp>
      <p:sp>
        <p:nvSpPr>
          <p:cNvPr id="3" name="Content Placeholder 2"/>
          <p:cNvSpPr>
            <a:spLocks noGrp="1"/>
          </p:cNvSpPr>
          <p:nvPr>
            <p:ph idx="1"/>
          </p:nvPr>
        </p:nvSpPr>
        <p:spPr>
          <a:xfrm>
            <a:off x="838200" y="930921"/>
            <a:ext cx="10515600" cy="881734"/>
          </a:xfrm>
        </p:spPr>
        <p:txBody>
          <a:bodyPr>
            <a:normAutofit/>
          </a:bodyPr>
          <a:lstStyle/>
          <a:p>
            <a:pPr marL="0" indent="0">
              <a:buNone/>
            </a:pPr>
            <a:r>
              <a:rPr lang="en-GB" sz="2400" noProof="1">
                <a:solidFill>
                  <a:srgbClr val="0070C0"/>
                </a:solidFill>
              </a:rPr>
              <a:t>Observed wage differences across occupational classifications  </a:t>
            </a:r>
            <a:r>
              <a:rPr lang="en-GB" sz="2400" i="1" noProof="1">
                <a:solidFill>
                  <a:srgbClr val="0070C0"/>
                </a:solidFill>
              </a:rPr>
              <a:t>(‘02-’12 averages)</a:t>
            </a:r>
            <a:r>
              <a:rPr lang="en-GB" sz="2400" noProof="1">
                <a:solidFill>
                  <a:srgbClr val="0070C0"/>
                </a:solidFill>
              </a:rPr>
              <a:t>:</a:t>
            </a:r>
          </a:p>
          <a:p>
            <a:r>
              <a:rPr lang="en-GB" sz="2000" i="1" noProof="1">
                <a:solidFill>
                  <a:srgbClr val="0070C0"/>
                </a:solidFill>
              </a:rPr>
              <a:t>(wage is indexed with sample’s grand mean being base100)</a:t>
            </a: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8</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graphicFrame>
        <p:nvGraphicFramePr>
          <p:cNvPr id="16" name="Chart 15"/>
          <p:cNvGraphicFramePr/>
          <p:nvPr>
            <p:extLst>
              <p:ext uri="{D42A27DB-BD31-4B8C-83A1-F6EECF244321}">
                <p14:modId xmlns:p14="http://schemas.microsoft.com/office/powerpoint/2010/main" val="2028121441"/>
              </p:ext>
            </p:extLst>
          </p:nvPr>
        </p:nvGraphicFramePr>
        <p:xfrm>
          <a:off x="944380" y="1845315"/>
          <a:ext cx="5801194" cy="4059110"/>
        </p:xfrm>
        <a:graphic>
          <a:graphicData uri="http://schemas.openxmlformats.org/drawingml/2006/chart">
            <c:chart xmlns:c="http://schemas.openxmlformats.org/drawingml/2006/chart" xmlns:r="http://schemas.openxmlformats.org/officeDocument/2006/relationships" r:id="rId4"/>
          </a:graphicData>
        </a:graphic>
      </p:graphicFrame>
      <p:sp>
        <p:nvSpPr>
          <p:cNvPr id="17" name="Content Placeholder 2"/>
          <p:cNvSpPr txBox="1">
            <a:spLocks/>
          </p:cNvSpPr>
          <p:nvPr/>
        </p:nvSpPr>
        <p:spPr>
          <a:xfrm>
            <a:off x="6865495" y="1920265"/>
            <a:ext cx="4441231" cy="41819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noProof="1">
                <a:solidFill>
                  <a:srgbClr val="0070C0"/>
                </a:solidFill>
              </a:rPr>
              <a:t>Occupational classification codes:</a:t>
            </a:r>
          </a:p>
          <a:p>
            <a:pPr marL="0" indent="0">
              <a:buFont typeface="Arial" panose="020B0604020202020204" pitchFamily="34" charset="0"/>
              <a:buNone/>
            </a:pPr>
            <a:endParaRPr lang="en-GB" sz="2400" noProof="1">
              <a:solidFill>
                <a:srgbClr val="0070C0"/>
              </a:solidFill>
            </a:endParaRPr>
          </a:p>
          <a:p>
            <a:pPr marL="0" indent="0">
              <a:buFont typeface="Arial" panose="020B0604020202020204" pitchFamily="34" charset="0"/>
              <a:buNone/>
            </a:pPr>
            <a:endParaRPr lang="en-GB" sz="2400" noProof="1">
              <a:solidFill>
                <a:srgbClr val="0070C0"/>
              </a:solidFill>
            </a:endParaRPr>
          </a:p>
        </p:txBody>
      </p:sp>
      <p:sp>
        <p:nvSpPr>
          <p:cNvPr id="18" name="Content Placeholder 2"/>
          <p:cNvSpPr txBox="1">
            <a:spLocks/>
          </p:cNvSpPr>
          <p:nvPr/>
        </p:nvSpPr>
        <p:spPr>
          <a:xfrm>
            <a:off x="6880486" y="2384961"/>
            <a:ext cx="4766872" cy="37737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dirty="0">
                <a:solidFill>
                  <a:srgbClr val="0070C0"/>
                </a:solidFill>
              </a:rPr>
              <a:t>{0} Armed forces;</a:t>
            </a:r>
          </a:p>
          <a:p>
            <a:pPr marL="0" indent="0">
              <a:buNone/>
            </a:pPr>
            <a:r>
              <a:rPr lang="en-GB" sz="1600" dirty="0">
                <a:solidFill>
                  <a:srgbClr val="0070C0"/>
                </a:solidFill>
              </a:rPr>
              <a:t>{1} Legislators, senior officials and managers;</a:t>
            </a:r>
            <a:endParaRPr lang="sq-AL" sz="1600" dirty="0">
              <a:solidFill>
                <a:srgbClr val="0070C0"/>
              </a:solidFill>
            </a:endParaRPr>
          </a:p>
          <a:p>
            <a:pPr marL="0" indent="0">
              <a:buNone/>
            </a:pPr>
            <a:r>
              <a:rPr lang="en-GB" sz="1600" dirty="0">
                <a:solidFill>
                  <a:srgbClr val="0070C0"/>
                </a:solidFill>
              </a:rPr>
              <a:t>{2} Professionals;</a:t>
            </a:r>
            <a:endParaRPr lang="sq-AL" sz="1600" dirty="0">
              <a:solidFill>
                <a:srgbClr val="0070C0"/>
              </a:solidFill>
            </a:endParaRPr>
          </a:p>
          <a:p>
            <a:pPr marL="0" indent="0">
              <a:buNone/>
            </a:pPr>
            <a:r>
              <a:rPr lang="en-GB" sz="1600" dirty="0">
                <a:solidFill>
                  <a:srgbClr val="0070C0"/>
                </a:solidFill>
              </a:rPr>
              <a:t>{3} Technicians and associate professionals;</a:t>
            </a:r>
            <a:endParaRPr lang="sq-AL" sz="1600" dirty="0">
              <a:solidFill>
                <a:srgbClr val="0070C0"/>
              </a:solidFill>
            </a:endParaRPr>
          </a:p>
          <a:p>
            <a:pPr marL="0" indent="0">
              <a:buNone/>
            </a:pPr>
            <a:r>
              <a:rPr lang="en-GB" sz="1600" dirty="0">
                <a:solidFill>
                  <a:srgbClr val="0070C0"/>
                </a:solidFill>
              </a:rPr>
              <a:t>{4} Clerks;</a:t>
            </a:r>
            <a:endParaRPr lang="sq-AL" sz="1600" dirty="0">
              <a:solidFill>
                <a:srgbClr val="0070C0"/>
              </a:solidFill>
            </a:endParaRPr>
          </a:p>
          <a:p>
            <a:pPr marL="0" indent="0">
              <a:buNone/>
            </a:pPr>
            <a:r>
              <a:rPr lang="en-GB" sz="1600" dirty="0">
                <a:solidFill>
                  <a:srgbClr val="0070C0"/>
                </a:solidFill>
              </a:rPr>
              <a:t>{5} Service workers and shop and market sales workers;</a:t>
            </a:r>
            <a:endParaRPr lang="sq-AL" sz="1600" dirty="0">
              <a:solidFill>
                <a:srgbClr val="0070C0"/>
              </a:solidFill>
            </a:endParaRPr>
          </a:p>
          <a:p>
            <a:pPr marL="0" indent="0">
              <a:buNone/>
            </a:pPr>
            <a:r>
              <a:rPr lang="en-GB" sz="1600" dirty="0">
                <a:solidFill>
                  <a:srgbClr val="0070C0"/>
                </a:solidFill>
              </a:rPr>
              <a:t>{6} Skilled agricultural and fishery workers;</a:t>
            </a:r>
            <a:endParaRPr lang="sq-AL" sz="1600" dirty="0">
              <a:solidFill>
                <a:srgbClr val="0070C0"/>
              </a:solidFill>
            </a:endParaRPr>
          </a:p>
          <a:p>
            <a:pPr marL="0" indent="0">
              <a:buNone/>
            </a:pPr>
            <a:r>
              <a:rPr lang="en-GB" sz="1600" dirty="0">
                <a:solidFill>
                  <a:srgbClr val="0070C0"/>
                </a:solidFill>
              </a:rPr>
              <a:t>{7} Craft and related workers;</a:t>
            </a:r>
            <a:endParaRPr lang="sq-AL" sz="1600" dirty="0">
              <a:solidFill>
                <a:srgbClr val="0070C0"/>
              </a:solidFill>
            </a:endParaRPr>
          </a:p>
          <a:p>
            <a:pPr marL="0" indent="0">
              <a:buNone/>
            </a:pPr>
            <a:r>
              <a:rPr lang="en-GB" sz="1600" dirty="0">
                <a:solidFill>
                  <a:srgbClr val="0070C0"/>
                </a:solidFill>
              </a:rPr>
              <a:t>{8} Plant and machine operators and assemblers;</a:t>
            </a:r>
            <a:endParaRPr lang="sq-AL" sz="1600" dirty="0">
              <a:solidFill>
                <a:srgbClr val="0070C0"/>
              </a:solidFill>
            </a:endParaRPr>
          </a:p>
          <a:p>
            <a:pPr marL="0" indent="0">
              <a:buNone/>
            </a:pPr>
            <a:r>
              <a:rPr lang="en-GB" sz="1600" dirty="0">
                <a:solidFill>
                  <a:srgbClr val="0070C0"/>
                </a:solidFill>
              </a:rPr>
              <a:t>{9} Elementary occupations </a:t>
            </a:r>
            <a:r>
              <a:rPr lang="en-GB" sz="1600" dirty="0">
                <a:solidFill>
                  <a:srgbClr val="FF0000"/>
                </a:solidFill>
              </a:rPr>
              <a:t>[</a:t>
            </a:r>
            <a:r>
              <a:rPr lang="en-GB" sz="1600" dirty="0">
                <a:solidFill>
                  <a:srgbClr val="0070C0"/>
                </a:solidFill>
              </a:rPr>
              <a:t>Hoffmann, 1999</a:t>
            </a:r>
            <a:r>
              <a:rPr lang="en-GB" sz="1600" dirty="0">
                <a:solidFill>
                  <a:srgbClr val="FF0000"/>
                </a:solidFill>
              </a:rPr>
              <a:t>]</a:t>
            </a:r>
            <a:r>
              <a:rPr lang="en-GB" sz="1600" dirty="0">
                <a:solidFill>
                  <a:srgbClr val="0070C0"/>
                </a:solidFill>
              </a:rPr>
              <a:t>.</a:t>
            </a:r>
            <a:r>
              <a:rPr lang="en-GB" sz="1600" noProof="1">
                <a:solidFill>
                  <a:srgbClr val="0070C0"/>
                </a:solidFill>
              </a:rPr>
              <a:t> </a:t>
            </a:r>
          </a:p>
          <a:p>
            <a:pPr marL="0" indent="0">
              <a:buFont typeface="Arial" panose="020B0604020202020204" pitchFamily="34" charset="0"/>
              <a:buNone/>
            </a:pPr>
            <a:endParaRPr lang="en-GB" sz="2400" noProof="1">
              <a:solidFill>
                <a:srgbClr val="0070C0"/>
              </a:solidFill>
            </a:endParaRPr>
          </a:p>
          <a:p>
            <a:pPr marL="0" indent="0">
              <a:buFont typeface="Arial" panose="020B0604020202020204" pitchFamily="34" charset="0"/>
              <a:buNone/>
            </a:pPr>
            <a:endParaRPr lang="en-GB" sz="2400" noProof="1">
              <a:solidFill>
                <a:srgbClr val="0070C0"/>
              </a:solidFill>
            </a:endParaRPr>
          </a:p>
        </p:txBody>
      </p:sp>
      <p:sp>
        <p:nvSpPr>
          <p:cNvPr id="1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spTree>
    <p:extLst>
      <p:ext uri="{BB962C8B-B14F-4D97-AF65-F5344CB8AC3E}">
        <p14:creationId xmlns:p14="http://schemas.microsoft.com/office/powerpoint/2010/main" val="5208770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637932" cy="444344"/>
          </a:xfrm>
        </p:spPr>
        <p:txBody>
          <a:bodyPr>
            <a:normAutofit fontScale="90000"/>
          </a:bodyPr>
          <a:lstStyle/>
          <a:p>
            <a:r>
              <a:rPr lang="en-GB">
                <a:solidFill>
                  <a:srgbClr val="C00000"/>
                </a:solidFill>
              </a:rPr>
              <a:t>PRELIMINARY RESULTS</a:t>
            </a:r>
            <a:endParaRPr lang="sq-AL" dirty="0">
              <a:solidFill>
                <a:srgbClr val="C00000"/>
              </a:solidFill>
            </a:endParaRPr>
          </a:p>
        </p:txBody>
      </p:sp>
      <p:cxnSp>
        <p:nvCxnSpPr>
          <p:cNvPr id="5" name="Straight Connector 4"/>
          <p:cNvCxnSpPr/>
          <p:nvPr/>
        </p:nvCxnSpPr>
        <p:spPr>
          <a:xfrm>
            <a:off x="838200" y="809470"/>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itle 1"/>
          <p:cNvSpPr txBox="1">
            <a:spLocks/>
          </p:cNvSpPr>
          <p:nvPr/>
        </p:nvSpPr>
        <p:spPr>
          <a:xfrm>
            <a:off x="9880979" y="6103678"/>
            <a:ext cx="1472822" cy="4443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sz="1800" dirty="0">
                <a:solidFill>
                  <a:srgbClr val="C00000"/>
                </a:solidFill>
              </a:rPr>
              <a:t>Pg. </a:t>
            </a:r>
            <a:fld id="{48F63A3B-78C7-47BE-AE5E-E10140E04643}" type="slidenum">
              <a:rPr lang="en-US" sz="1800">
                <a:solidFill>
                  <a:srgbClr val="C00000"/>
                </a:solidFill>
              </a:rPr>
              <a:pPr algn="r"/>
              <a:t>9</a:t>
            </a:fld>
            <a:endParaRPr lang="en-US" sz="1800" dirty="0">
              <a:solidFill>
                <a:srgbClr val="C00000"/>
              </a:solidFill>
            </a:endParaRPr>
          </a:p>
        </p:txBody>
      </p:sp>
      <p:cxnSp>
        <p:nvCxnSpPr>
          <p:cNvPr id="7" name="Straight Connector 6"/>
          <p:cNvCxnSpPr/>
          <p:nvPr/>
        </p:nvCxnSpPr>
        <p:spPr>
          <a:xfrm>
            <a:off x="838200" y="6070367"/>
            <a:ext cx="10515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38198" y="6073697"/>
            <a:ext cx="9637933" cy="5819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a:solidFill>
                  <a:srgbClr val="C00000"/>
                </a:solidFill>
              </a:rPr>
              <a:t>WAGE DIFFERENTIALS AS AN OUTTURN </a:t>
            </a:r>
            <a:r>
              <a:rPr lang="en-GB" sz="1800" dirty="0">
                <a:solidFill>
                  <a:srgbClr val="C00000"/>
                </a:solidFill>
              </a:rPr>
              <a:t>OF SECTOR OF EMPLOYMENT, FORMAL EDUCATION LEVEL AND OCCUPATIONAL CLASSIFICATION IN ALBANIA</a:t>
            </a:r>
            <a:endParaRPr lang="en-US" sz="1800" dirty="0">
              <a:solidFill>
                <a:srgbClr val="C00000"/>
              </a:solidFill>
            </a:endParaRPr>
          </a:p>
        </p:txBody>
      </p:sp>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6132" y="229859"/>
            <a:ext cx="845584" cy="565795"/>
          </a:xfrm>
          <a:prstGeom prst="rect">
            <a:avLst/>
          </a:prstGeom>
        </p:spPr>
      </p:pic>
      <p:sp>
        <p:nvSpPr>
          <p:cNvPr id="16" name="Content Placeholder 2"/>
          <p:cNvSpPr>
            <a:spLocks noGrp="1"/>
          </p:cNvSpPr>
          <p:nvPr>
            <p:ph idx="1"/>
          </p:nvPr>
        </p:nvSpPr>
        <p:spPr>
          <a:xfrm>
            <a:off x="838198" y="1815152"/>
            <a:ext cx="4886741" cy="4147605"/>
          </a:xfrm>
        </p:spPr>
        <p:txBody>
          <a:bodyPr>
            <a:normAutofit/>
          </a:bodyPr>
          <a:lstStyle/>
          <a:p>
            <a:pPr marL="0" indent="0">
              <a:buNone/>
            </a:pPr>
            <a:r>
              <a:rPr lang="en-GB" sz="2200" noProof="1" smtClean="0">
                <a:solidFill>
                  <a:srgbClr val="0070C0"/>
                </a:solidFill>
              </a:rPr>
              <a:t>Results from base </a:t>
            </a:r>
            <a:r>
              <a:rPr lang="en-GB" sz="2200" noProof="1">
                <a:solidFill>
                  <a:srgbClr val="0070C0"/>
                </a:solidFill>
              </a:rPr>
              <a:t>specification (1):</a:t>
            </a:r>
          </a:p>
        </p:txBody>
      </p:sp>
      <p:graphicFrame>
        <p:nvGraphicFramePr>
          <p:cNvPr id="33" name="Table 32"/>
          <p:cNvGraphicFramePr>
            <a:graphicFrameLocks noGrp="1"/>
          </p:cNvGraphicFramePr>
          <p:nvPr>
            <p:extLst>
              <p:ext uri="{D42A27DB-BD31-4B8C-83A1-F6EECF244321}">
                <p14:modId xmlns:p14="http://schemas.microsoft.com/office/powerpoint/2010/main" val="2207656493"/>
              </p:ext>
            </p:extLst>
          </p:nvPr>
        </p:nvGraphicFramePr>
        <p:xfrm>
          <a:off x="1594353" y="2602071"/>
          <a:ext cx="8981776" cy="3062053"/>
        </p:xfrm>
        <a:graphic>
          <a:graphicData uri="http://schemas.openxmlformats.org/drawingml/2006/table">
            <a:tbl>
              <a:tblPr/>
              <a:tblGrid>
                <a:gridCol w="748482"/>
                <a:gridCol w="748482"/>
                <a:gridCol w="748482"/>
                <a:gridCol w="748482"/>
                <a:gridCol w="1496962"/>
                <a:gridCol w="1496962"/>
                <a:gridCol w="1496962"/>
                <a:gridCol w="1496962"/>
              </a:tblGrid>
              <a:tr h="304682">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 </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b"/>
                      <a:r>
                        <a:rPr lang="sq-AL" sz="1800" b="0" i="0" u="none" strike="noStrike" dirty="0">
                          <a:solidFill>
                            <a:srgbClr val="000000"/>
                          </a:solidFill>
                          <a:effectLst/>
                          <a:latin typeface="Calibri" panose="020F0502020204030204" pitchFamily="34" charset="0"/>
                        </a:rPr>
                        <a:t>Formal</a:t>
                      </a:r>
                      <a:br>
                        <a:rPr lang="sq-AL" sz="1800" b="0" i="0" u="none" strike="noStrike" dirty="0">
                          <a:solidFill>
                            <a:srgbClr val="000000"/>
                          </a:solidFill>
                          <a:effectLst/>
                          <a:latin typeface="Calibri" panose="020F0502020204030204" pitchFamily="34" charset="0"/>
                        </a:rPr>
                      </a:br>
                      <a:r>
                        <a:rPr lang="sq-AL" sz="1800" b="0" i="0" u="none" strike="noStrike" dirty="0">
                          <a:solidFill>
                            <a:srgbClr val="000000"/>
                          </a:solidFill>
                          <a:effectLst/>
                          <a:latin typeface="Calibri" panose="020F0502020204030204" pitchFamily="34" charset="0"/>
                        </a:rPr>
                        <a:t>Education</a:t>
                      </a:r>
                    </a:p>
                  </a:txBody>
                  <a:tcPr marL="7488" marR="7488" marT="7488" marB="0" anchor="b">
                    <a:lnL w="635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rowSpan="2">
                  <a:txBody>
                    <a:bodyPr/>
                    <a:lstStyle/>
                    <a:p>
                      <a:pPr algn="ctr" fontAlgn="b"/>
                      <a:r>
                        <a:rPr lang="sq-AL" sz="1800" b="0" i="0" u="none" strike="noStrike">
                          <a:solidFill>
                            <a:srgbClr val="000000"/>
                          </a:solidFill>
                          <a:effectLst/>
                          <a:latin typeface="Calibri" panose="020F0502020204030204" pitchFamily="34" charset="0"/>
                        </a:rPr>
                        <a:t>Potential work </a:t>
                      </a:r>
                      <a:br>
                        <a:rPr lang="sq-AL" sz="1800" b="0" i="0" u="none" strike="noStrike">
                          <a:solidFill>
                            <a:srgbClr val="000000"/>
                          </a:solidFill>
                          <a:effectLst/>
                          <a:latin typeface="Calibri" panose="020F0502020204030204" pitchFamily="34" charset="0"/>
                        </a:rPr>
                      </a:br>
                      <a:r>
                        <a:rPr lang="sq-AL" sz="1800" b="0" i="0" u="none" strike="noStrike">
                          <a:solidFill>
                            <a:srgbClr val="000000"/>
                          </a:solidFill>
                          <a:effectLst/>
                          <a:latin typeface="Calibri" panose="020F0502020204030204" pitchFamily="34" charset="0"/>
                        </a:rPr>
                        <a:t>experience</a:t>
                      </a:r>
                    </a:p>
                  </a:txBody>
                  <a:tcPr marL="7488" marR="7488" marT="7488" marB="0" anchor="b">
                    <a:lnL>
                      <a:noFill/>
                    </a:lnL>
                    <a:lnR>
                      <a:noFill/>
                    </a:lnR>
                    <a:lnT>
                      <a:noFill/>
                    </a:lnT>
                    <a:lnB>
                      <a:noFill/>
                    </a:lnB>
                    <a:solidFill>
                      <a:schemeClr val="accent6">
                        <a:lumMod val="20000"/>
                        <a:lumOff val="80000"/>
                      </a:schemeClr>
                    </a:solidFill>
                  </a:tcPr>
                </a:tc>
                <a:tc rowSpan="2">
                  <a:txBody>
                    <a:bodyPr/>
                    <a:lstStyle/>
                    <a:p>
                      <a:pPr algn="ctr" fontAlgn="b"/>
                      <a:r>
                        <a:rPr lang="sq-AL" sz="1800" b="0" i="0" u="none" strike="noStrike">
                          <a:solidFill>
                            <a:srgbClr val="000000"/>
                          </a:solidFill>
                          <a:effectLst/>
                          <a:latin typeface="Calibri" panose="020F0502020204030204" pitchFamily="34" charset="0"/>
                        </a:rPr>
                        <a:t>Working hours </a:t>
                      </a:r>
                      <a:br>
                        <a:rPr lang="sq-AL" sz="1800" b="0" i="0" u="none" strike="noStrike">
                          <a:solidFill>
                            <a:srgbClr val="000000"/>
                          </a:solidFill>
                          <a:effectLst/>
                          <a:latin typeface="Calibri" panose="020F0502020204030204" pitchFamily="34" charset="0"/>
                        </a:rPr>
                      </a:br>
                      <a:r>
                        <a:rPr lang="sq-AL" sz="1800" b="0" i="0" u="none" strike="noStrike">
                          <a:solidFill>
                            <a:srgbClr val="000000"/>
                          </a:solidFill>
                          <a:effectLst/>
                          <a:latin typeface="Calibri" panose="020F0502020204030204" pitchFamily="34" charset="0"/>
                        </a:rPr>
                        <a:t>per week</a:t>
                      </a:r>
                    </a:p>
                  </a:txBody>
                  <a:tcPr marL="7488" marR="7488" marT="7488" marB="0" anchor="b">
                    <a:lnL>
                      <a:noFill/>
                    </a:lnL>
                    <a:lnR>
                      <a:noFill/>
                    </a:lnR>
                    <a:lnT>
                      <a:noFill/>
                    </a:lnT>
                    <a:lnB>
                      <a:noFill/>
                    </a:lnB>
                    <a:solidFill>
                      <a:schemeClr val="accent6">
                        <a:lumMod val="20000"/>
                        <a:lumOff val="80000"/>
                      </a:schemeClr>
                    </a:solidFill>
                  </a:tcPr>
                </a:tc>
                <a:tc rowSpan="2">
                  <a:txBody>
                    <a:bodyPr/>
                    <a:lstStyle/>
                    <a:p>
                      <a:pPr algn="ctr" fontAlgn="b"/>
                      <a:r>
                        <a:rPr lang="sq-AL" sz="1800" b="0" i="0" u="none" strike="noStrike" dirty="0">
                          <a:solidFill>
                            <a:srgbClr val="000000"/>
                          </a:solidFill>
                          <a:effectLst/>
                          <a:latin typeface="Calibri" panose="020F0502020204030204" pitchFamily="34" charset="0"/>
                        </a:rPr>
                        <a:t>Gender </a:t>
                      </a:r>
                      <a:br>
                        <a:rPr lang="sq-AL" sz="1800" b="0" i="0" u="none" strike="noStrike" dirty="0">
                          <a:solidFill>
                            <a:srgbClr val="000000"/>
                          </a:solidFill>
                          <a:effectLst/>
                          <a:latin typeface="Calibri" panose="020F0502020204030204" pitchFamily="34" charset="0"/>
                        </a:rPr>
                      </a:br>
                      <a:r>
                        <a:rPr lang="sq-AL" sz="1800" b="0" i="0" u="none" strike="noStrike" dirty="0">
                          <a:solidFill>
                            <a:srgbClr val="000000"/>
                          </a:solidFill>
                          <a:effectLst/>
                          <a:latin typeface="Calibri" panose="020F0502020204030204" pitchFamily="34" charset="0"/>
                        </a:rPr>
                        <a:t>(man)</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dirty="0">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a:txBody>
                    <a:bodyPr/>
                    <a:lstStyle/>
                    <a:p>
                      <a:pPr algn="ctr" fontAlgn="b"/>
                      <a:r>
                        <a:rPr lang="sq-AL" sz="1600" b="0" i="0" u="none" strike="noStrike">
                          <a:solidFill>
                            <a:srgbClr val="000000"/>
                          </a:solidFill>
                          <a:effectLst/>
                          <a:latin typeface="Calibri" panose="020F0502020204030204" pitchFamily="34" charset="0"/>
                        </a:rPr>
                        <a:t> </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r>
              <a:tr h="319915">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gridSpan="2">
                  <a:txBody>
                    <a:bodyPr/>
                    <a:lstStyle/>
                    <a:p>
                      <a:pPr algn="ctr" fontAlgn="b"/>
                      <a:r>
                        <a:rPr lang="sq-AL" sz="1600" b="0" i="0" u="none" strike="noStrike" dirty="0">
                          <a:solidFill>
                            <a:srgbClr val="000000"/>
                          </a:solidFill>
                          <a:effectLst/>
                          <a:latin typeface="Calibri" panose="020F0502020204030204" pitchFamily="34" charset="0"/>
                        </a:rPr>
                        <a:t> </a:t>
                      </a:r>
                    </a:p>
                  </a:txBody>
                  <a:tcPr marL="7488" marR="7488" marT="7488"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sq-AL"/>
                    </a:p>
                  </a:txBody>
                  <a:tcPr/>
                </a:tc>
                <a:tc>
                  <a:txBody>
                    <a:bodyPr/>
                    <a:lstStyle/>
                    <a:p>
                      <a:pPr algn="ctr" fontAlgn="b"/>
                      <a:r>
                        <a:rPr lang="sq-AL" sz="1600" b="0" i="0" u="none" strike="noStrike">
                          <a:solidFill>
                            <a:srgbClr val="A6A6A6"/>
                          </a:solidFill>
                          <a:effectLst/>
                          <a:latin typeface="Calibri" panose="020F0502020204030204" pitchFamily="34" charset="0"/>
                        </a:rPr>
                        <a:t>Obs. no.</a:t>
                      </a:r>
                    </a:p>
                  </a:txBody>
                  <a:tcPr marL="7488" marR="7488" marT="7488"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sq-AL" sz="1800" b="0" i="0" u="none" strike="noStrike">
                          <a:solidFill>
                            <a:srgbClr val="000000"/>
                          </a:solidFill>
                          <a:effectLst/>
                          <a:latin typeface="Calibri" panose="020F0502020204030204" pitchFamily="34" charset="0"/>
                        </a:rPr>
                        <a:t>E</a:t>
                      </a:r>
                    </a:p>
                  </a:txBody>
                  <a:tcPr marL="7488" marR="7488" marT="7488"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800" b="0" i="0" u="none" strike="noStrike">
                          <a:solidFill>
                            <a:srgbClr val="000000"/>
                          </a:solidFill>
                          <a:effectLst/>
                          <a:latin typeface="Calibri" panose="020F0502020204030204" pitchFamily="34" charset="0"/>
                        </a:rPr>
                        <a:t>X</a:t>
                      </a:r>
                    </a:p>
                  </a:txBody>
                  <a:tcPr marL="7488" marR="7488" marT="7488" marB="0" anchor="b">
                    <a:lnL>
                      <a:noFill/>
                    </a:lnL>
                    <a:lnR>
                      <a:noFill/>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800" b="0" i="0" u="none" strike="noStrike">
                          <a:solidFill>
                            <a:srgbClr val="000000"/>
                          </a:solidFill>
                          <a:effectLst/>
                          <a:latin typeface="Calibri" panose="020F0502020204030204" pitchFamily="34" charset="0"/>
                        </a:rPr>
                        <a:t>H</a:t>
                      </a:r>
                    </a:p>
                  </a:txBody>
                  <a:tcPr marL="7488" marR="7488" marT="7488" marB="0" anchor="b">
                    <a:lnL>
                      <a:noFill/>
                    </a:lnL>
                    <a:lnR>
                      <a:noFill/>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sq-AL" sz="1800" b="0" i="0" u="none" strike="noStrike" dirty="0">
                          <a:solidFill>
                            <a:srgbClr val="000000"/>
                          </a:solidFill>
                          <a:effectLst/>
                          <a:latin typeface="Calibri" panose="020F0502020204030204" pitchFamily="34" charset="0"/>
                        </a:rPr>
                        <a:t>M</a:t>
                      </a:r>
                    </a:p>
                  </a:txBody>
                  <a:tcPr marL="7488" marR="7488" marT="7488"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304682">
                <a:tc rowSpan="4">
                  <a:txBody>
                    <a:bodyPr/>
                    <a:lstStyle/>
                    <a:p>
                      <a:pPr algn="ctr" fontAlgn="ctr"/>
                      <a:endParaRPr lang="sq-AL" sz="1600" b="0" i="0" u="none" strike="noStrike" dirty="0">
                        <a:solidFill>
                          <a:srgbClr val="000000"/>
                        </a:solidFill>
                        <a:effectLst/>
                        <a:latin typeface="Calibri" panose="020F0502020204030204" pitchFamily="34" charset="0"/>
                      </a:endParaRPr>
                    </a:p>
                  </a:txBody>
                  <a:tcPr marL="7488" marR="7488" marT="7488" marB="0" vert="vert270" anchor="ctr">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sq-AL" sz="1600" b="0" i="0" u="none" strike="noStrike" dirty="0">
                          <a:solidFill>
                            <a:srgbClr val="000000"/>
                          </a:solidFill>
                          <a:effectLst/>
                          <a:latin typeface="Calibri" panose="020F0502020204030204" pitchFamily="34" charset="0"/>
                        </a:rPr>
                        <a:t>2012</a:t>
                      </a:r>
                    </a:p>
                  </a:txBody>
                  <a:tcPr marL="7488" marR="7488" marT="748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5121</a:t>
                      </a:r>
                    </a:p>
                  </a:txBody>
                  <a:tcPr marL="7488" marR="7488" marT="7488"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0.0807***</a:t>
                      </a:r>
                    </a:p>
                  </a:txBody>
                  <a:tcPr marL="7488" marR="7488" marT="7488"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0.0188***</a:t>
                      </a:r>
                    </a:p>
                  </a:txBody>
                  <a:tcPr marL="7488" marR="7488" marT="7488" marB="0" anchor="b">
                    <a:lnL>
                      <a:noFill/>
                    </a:lnL>
                    <a:lnR>
                      <a:noFill/>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0.0111***</a:t>
                      </a:r>
                    </a:p>
                  </a:txBody>
                  <a:tcPr marL="7488" marR="7488" marT="7488" marB="0" anchor="b">
                    <a:lnL>
                      <a:noFill/>
                    </a:lnL>
                    <a:lnR>
                      <a:noFill/>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0.2845***</a:t>
                      </a:r>
                    </a:p>
                  </a:txBody>
                  <a:tcPr marL="7488" marR="7488" marT="7488"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2008</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3432</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0.077***</a:t>
                      </a:r>
                    </a:p>
                  </a:txBody>
                  <a:tcPr marL="7488" marR="7488" marT="7488" marB="0" anchor="b">
                    <a:lnL w="635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0.014***</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0.0064***</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0.3227***</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2005</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3938</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0.0992***</a:t>
                      </a:r>
                    </a:p>
                  </a:txBody>
                  <a:tcPr marL="7488" marR="7488" marT="7488" marB="0" anchor="b">
                    <a:lnL w="635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0.0204***</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0.0164***</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0.5503***</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r>
              <a:tr h="304682">
                <a:tc vMerge="1">
                  <a:txBody>
                    <a:bodyPr/>
                    <a:lstStyle/>
                    <a:p>
                      <a:endParaRPr lang="sq-AL"/>
                    </a:p>
                  </a:txBody>
                  <a:tcPr/>
                </a:tc>
                <a:tc gridSpan="2">
                  <a:txBody>
                    <a:bodyPr/>
                    <a:lstStyle/>
                    <a:p>
                      <a:pPr algn="ctr" fontAlgn="ctr"/>
                      <a:r>
                        <a:rPr lang="sq-AL" sz="1600" b="0" i="0" u="none" strike="noStrike" dirty="0">
                          <a:solidFill>
                            <a:srgbClr val="000000"/>
                          </a:solidFill>
                          <a:effectLst/>
                          <a:latin typeface="Calibri" panose="020F0502020204030204" pitchFamily="34" charset="0"/>
                        </a:rPr>
                        <a:t>2002</a:t>
                      </a:r>
                    </a:p>
                  </a:txBody>
                  <a:tcPr marL="7488" marR="7488" marT="7488" marB="0" anchor="ctr">
                    <a:lnL w="6350" cap="flat" cmpd="sng" algn="ctr">
                      <a:solidFill>
                        <a:srgbClr val="000000"/>
                      </a:solidFill>
                      <a:prstDash val="solid"/>
                      <a:round/>
                      <a:headEnd type="none" w="med" len="med"/>
                      <a:tailEnd type="none" w="med" len="med"/>
                    </a:lnL>
                    <a:lnR>
                      <a:noFill/>
                    </a:lnR>
                    <a:lnT>
                      <a:noFill/>
                    </a:lnT>
                    <a:lnB>
                      <a:noFill/>
                    </a:lnB>
                  </a:tcPr>
                </a:tc>
                <a:tc hMerge="1">
                  <a:txBody>
                    <a:bodyPr/>
                    <a:lstStyle/>
                    <a:p>
                      <a:endParaRPr lang="sq-AL"/>
                    </a:p>
                  </a:txBody>
                  <a:tcPr/>
                </a:tc>
                <a:tc>
                  <a:txBody>
                    <a:bodyPr/>
                    <a:lstStyle/>
                    <a:p>
                      <a:pPr algn="ctr" fontAlgn="b"/>
                      <a:r>
                        <a:rPr lang="sq-AL" sz="1600" b="0" i="1" u="none" strike="noStrike" dirty="0">
                          <a:solidFill>
                            <a:srgbClr val="A6A6A6"/>
                          </a:solidFill>
                          <a:effectLst/>
                          <a:latin typeface="Calibri" panose="020F0502020204030204" pitchFamily="34" charset="0"/>
                        </a:rPr>
                        <a:t>2372</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sq-AL" sz="1600" b="0" i="0" u="none" strike="noStrike" dirty="0">
                          <a:solidFill>
                            <a:srgbClr val="000000"/>
                          </a:solidFill>
                          <a:effectLst/>
                          <a:latin typeface="Calibri" panose="020F0502020204030204" pitchFamily="34" charset="0"/>
                        </a:rPr>
                        <a:t>0.0548***</a:t>
                      </a:r>
                    </a:p>
                  </a:txBody>
                  <a:tcPr marL="7488" marR="7488" marT="7488" marB="0" anchor="b">
                    <a:lnL w="6350" cap="flat" cmpd="sng" algn="ctr">
                      <a:solidFill>
                        <a:srgbClr val="000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0.0106***</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0.0055***</a:t>
                      </a:r>
                    </a:p>
                  </a:txBody>
                  <a:tcPr marL="7488" marR="7488" marT="7488" marB="0" anchor="b">
                    <a:lnL>
                      <a:noFill/>
                    </a:lnL>
                    <a:lnR>
                      <a:noFill/>
                    </a:lnR>
                    <a:lnT>
                      <a:noFill/>
                    </a:lnT>
                    <a:lnB>
                      <a:noFill/>
                    </a:lnB>
                    <a:solidFill>
                      <a:schemeClr val="accent6">
                        <a:lumMod val="20000"/>
                        <a:lumOff val="80000"/>
                      </a:schemeClr>
                    </a:solidFill>
                  </a:tcPr>
                </a:tc>
                <a:tc>
                  <a:txBody>
                    <a:bodyPr/>
                    <a:lstStyle/>
                    <a:p>
                      <a:pPr algn="ctr" fontAlgn="b"/>
                      <a:r>
                        <a:rPr lang="sq-AL" sz="1600" b="0" i="0" u="none" strike="noStrike" dirty="0">
                          <a:solidFill>
                            <a:srgbClr val="000000"/>
                          </a:solidFill>
                          <a:effectLst/>
                          <a:latin typeface="Calibri" panose="020F0502020204030204" pitchFamily="34" charset="0"/>
                        </a:rPr>
                        <a:t>0.3769***</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a:noFill/>
                    </a:lnR>
                    <a:lnT>
                      <a:noFill/>
                    </a:lnT>
                    <a:lnB>
                      <a:noFill/>
                    </a:lnB>
                  </a:tcPr>
                </a:tc>
                <a:tc gridSpan="7">
                  <a:txBody>
                    <a:bodyPr/>
                    <a:lstStyle/>
                    <a:p>
                      <a:pPr algn="ctr" fontAlgn="ctr"/>
                      <a:r>
                        <a:rPr lang="sq-AL" sz="1600" b="0" i="0" u="none" strike="noStrike" dirty="0" smtClean="0">
                          <a:solidFill>
                            <a:srgbClr val="000000"/>
                          </a:solidFill>
                          <a:effectLst/>
                          <a:latin typeface="Calibri" panose="020F0502020204030204" pitchFamily="34" charset="0"/>
                        </a:rPr>
                        <a:t>----------------------------------------------------------</a:t>
                      </a:r>
                      <a:r>
                        <a:rPr lang="en-GB" sz="1600" b="0" i="0" u="none" strike="noStrike" dirty="0" smtClean="0">
                          <a:solidFill>
                            <a:srgbClr val="000000"/>
                          </a:solidFill>
                          <a:effectLst/>
                          <a:latin typeface="Calibri" panose="020F0502020204030204" pitchFamily="34" charset="0"/>
                        </a:rPr>
                        <a:t>---</a:t>
                      </a:r>
                      <a:r>
                        <a:rPr lang="sq-AL" sz="1600" b="0" i="0" u="none" strike="noStrike" dirty="0" smtClean="0">
                          <a:solidFill>
                            <a:srgbClr val="000000"/>
                          </a:solidFill>
                          <a:effectLst/>
                          <a:latin typeface="Calibri" panose="020F0502020204030204" pitchFamily="34" charset="0"/>
                        </a:rPr>
                        <a:t>-----------------------------------------------------------------------</a:t>
                      </a:r>
                      <a:endParaRPr lang="sq-AL" sz="1600" b="0" i="0" u="none" strike="noStrike" dirty="0">
                        <a:solidFill>
                          <a:srgbClr val="000000"/>
                        </a:solidFill>
                        <a:effectLst/>
                        <a:latin typeface="Calibri" panose="020F0502020204030204" pitchFamily="34" charset="0"/>
                      </a:endParaRPr>
                    </a:p>
                  </a:txBody>
                  <a:tcPr marL="7488" marR="7488" marT="7488" marB="0" anchor="ctr">
                    <a:lnL>
                      <a:noFill/>
                    </a:lnL>
                    <a:lnR>
                      <a:noFill/>
                    </a:lnR>
                    <a:lnT>
                      <a:noFill/>
                    </a:lnT>
                    <a:lnB>
                      <a:noFill/>
                    </a:lnB>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c hMerge="1">
                  <a:txBody>
                    <a:bodyPr/>
                    <a:lstStyle/>
                    <a:p>
                      <a:endParaRPr lang="sq-AL"/>
                    </a:p>
                  </a:txBody>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rowSpan="2" gridSpan="2">
                  <a:txBody>
                    <a:bodyPr/>
                    <a:lstStyle/>
                    <a:p>
                      <a:pPr algn="ctr" fontAlgn="b"/>
                      <a:r>
                        <a:rPr lang="sq-AL" sz="1600" b="0" i="0" u="none" strike="noStrike" dirty="0">
                          <a:solidFill>
                            <a:srgbClr val="000000"/>
                          </a:solidFill>
                          <a:effectLst/>
                          <a:latin typeface="Calibri" panose="020F0502020204030204" pitchFamily="34" charset="0"/>
                        </a:rPr>
                        <a:t>Sample</a:t>
                      </a:r>
                      <a:br>
                        <a:rPr lang="sq-AL" sz="1600" b="0" i="0" u="none" strike="noStrike" dirty="0">
                          <a:solidFill>
                            <a:srgbClr val="000000"/>
                          </a:solidFill>
                          <a:effectLst/>
                          <a:latin typeface="Calibri" panose="020F0502020204030204" pitchFamily="34" charset="0"/>
                        </a:rPr>
                      </a:br>
                      <a:r>
                        <a:rPr lang="sq-AL" sz="1600" b="0" i="0" u="none" strike="noStrike" dirty="0">
                          <a:solidFill>
                            <a:srgbClr val="000000"/>
                          </a:solidFill>
                          <a:effectLst/>
                          <a:latin typeface="Calibri" panose="020F0502020204030204" pitchFamily="34" charset="0"/>
                        </a:rPr>
                        <a:t>weighted means:</a:t>
                      </a:r>
                    </a:p>
                  </a:txBody>
                  <a:tcPr marL="7488" marR="7488" marT="748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rowSpan="2" hMerge="1">
                  <a:txBody>
                    <a:bodyPr/>
                    <a:lstStyle/>
                    <a:p>
                      <a:endParaRPr lang="sq-AL"/>
                    </a:p>
                  </a:txBody>
                  <a:tcPr/>
                </a:tc>
                <a:tc>
                  <a:txBody>
                    <a:bodyPr/>
                    <a:lstStyle/>
                    <a:p>
                      <a:pPr algn="ctr" fontAlgn="b"/>
                      <a:r>
                        <a:rPr lang="sq-AL" sz="1600" b="0" i="1" u="none" strike="noStrike">
                          <a:solidFill>
                            <a:srgbClr val="A6A6A6"/>
                          </a:solidFill>
                          <a:effectLst/>
                          <a:latin typeface="Calibri" panose="020F0502020204030204" pitchFamily="34" charset="0"/>
                        </a:rPr>
                        <a:t>14863</a:t>
                      </a: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b"/>
                      <a:r>
                        <a:rPr lang="sq-AL" sz="2000" b="0" i="0" u="none" strike="noStrike" dirty="0">
                          <a:solidFill>
                            <a:srgbClr val="000000"/>
                          </a:solidFill>
                          <a:effectLst/>
                          <a:latin typeface="Calibri" panose="020F0502020204030204" pitchFamily="34" charset="0"/>
                        </a:rPr>
                        <a:t>8.1%</a:t>
                      </a:r>
                    </a:p>
                  </a:txBody>
                  <a:tcPr marL="7488" marR="7488" marT="748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1.7%</a:t>
                      </a:r>
                    </a:p>
                  </a:txBody>
                  <a:tcPr marL="7488" marR="7488" marT="7488" marB="0" anchor="b">
                    <a:lnL>
                      <a:noFill/>
                    </a:lnL>
                    <a:lnR>
                      <a:noFill/>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1.1%</a:t>
                      </a:r>
                    </a:p>
                  </a:txBody>
                  <a:tcPr marL="7488" marR="7488" marT="7488" marB="0" anchor="b">
                    <a:lnL>
                      <a:noFill/>
                    </a:lnL>
                    <a:lnR>
                      <a:noFill/>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rowSpan="2">
                  <a:txBody>
                    <a:bodyPr/>
                    <a:lstStyle/>
                    <a:p>
                      <a:pPr algn="ctr" fontAlgn="b"/>
                      <a:r>
                        <a:rPr lang="sq-AL" sz="2000" b="0" i="0" u="none" strike="noStrike" dirty="0">
                          <a:solidFill>
                            <a:srgbClr val="000000"/>
                          </a:solidFill>
                          <a:effectLst/>
                          <a:latin typeface="Calibri" panose="020F0502020204030204" pitchFamily="34" charset="0"/>
                        </a:rPr>
                        <a:t>37.8%</a:t>
                      </a:r>
                    </a:p>
                  </a:txBody>
                  <a:tcPr marL="7488" marR="7488" marT="7488"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r>
              <a:tr h="304682">
                <a:tc>
                  <a:txBody>
                    <a:bodyPr/>
                    <a:lstStyle/>
                    <a:p>
                      <a:pPr algn="l" fontAlgn="b"/>
                      <a:endParaRPr lang="sq-AL" sz="1600" b="0" i="0" u="none" strike="noStrike">
                        <a:solidFill>
                          <a:srgbClr val="000000"/>
                        </a:solidFill>
                        <a:effectLst/>
                        <a:latin typeface="Calibri" panose="020F0502020204030204" pitchFamily="34" charset="0"/>
                      </a:endParaRPr>
                    </a:p>
                  </a:txBody>
                  <a:tcPr marL="7488" marR="7488" marT="7488" marB="0" anchor="b">
                    <a:lnL>
                      <a:noFill/>
                    </a:lnL>
                    <a:lnR w="6350" cap="flat" cmpd="sng" algn="ctr">
                      <a:solidFill>
                        <a:srgbClr val="000000"/>
                      </a:solidFill>
                      <a:prstDash val="solid"/>
                      <a:round/>
                      <a:headEnd type="none" w="med" len="med"/>
                      <a:tailEnd type="none" w="med" len="med"/>
                    </a:lnR>
                    <a:lnT>
                      <a:noFill/>
                    </a:lnT>
                    <a:lnB>
                      <a:noFill/>
                    </a:lnB>
                  </a:tcPr>
                </a:tc>
                <a:tc gridSpan="2" vMerge="1">
                  <a:txBody>
                    <a:bodyPr/>
                    <a:lstStyle/>
                    <a:p>
                      <a:endParaRPr lang="sq-AL"/>
                    </a:p>
                  </a:txBody>
                  <a:tcPr/>
                </a:tc>
                <a:tc hMerge="1" vMerge="1">
                  <a:txBody>
                    <a:bodyPr/>
                    <a:lstStyle/>
                    <a:p>
                      <a:endParaRPr lang="sq-AL"/>
                    </a:p>
                  </a:txBody>
                  <a:tcPr/>
                </a:tc>
                <a:tc>
                  <a:txBody>
                    <a:bodyPr/>
                    <a:lstStyle/>
                    <a:p>
                      <a:pPr algn="ctr" fontAlgn="b"/>
                      <a:r>
                        <a:rPr lang="sq-AL" sz="1600" b="0" i="1" u="none" strike="noStrike" dirty="0">
                          <a:solidFill>
                            <a:srgbClr val="000000"/>
                          </a:solidFill>
                          <a:effectLst/>
                          <a:latin typeface="Calibri" panose="020F0502020204030204" pitchFamily="34" charset="0"/>
                        </a:rPr>
                        <a:t> </a:t>
                      </a:r>
                    </a:p>
                  </a:txBody>
                  <a:tcPr marL="7488" marR="7488" marT="7488"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sq-AL"/>
                    </a:p>
                  </a:txBody>
                  <a:tcPr/>
                </a:tc>
                <a:tc vMerge="1">
                  <a:txBody>
                    <a:bodyPr/>
                    <a:lstStyle/>
                    <a:p>
                      <a:endParaRPr lang="sq-AL"/>
                    </a:p>
                  </a:txBody>
                  <a:tcPr/>
                </a:tc>
                <a:tc vMerge="1">
                  <a:txBody>
                    <a:bodyPr/>
                    <a:lstStyle/>
                    <a:p>
                      <a:endParaRPr lang="sq-AL"/>
                    </a:p>
                  </a:txBody>
                  <a:tcPr/>
                </a:tc>
                <a:tc vMerge="1">
                  <a:txBody>
                    <a:bodyPr/>
                    <a:lstStyle/>
                    <a:p>
                      <a:endParaRPr lang="sq-AL"/>
                    </a:p>
                  </a:txBody>
                  <a:tcPr/>
                </a:tc>
              </a:tr>
            </a:tbl>
          </a:graphicData>
        </a:graphic>
      </p:graphicFrame>
      <p:sp>
        <p:nvSpPr>
          <p:cNvPr id="37" name="Up Arrow 36"/>
          <p:cNvSpPr/>
          <p:nvPr/>
        </p:nvSpPr>
        <p:spPr>
          <a:xfrm>
            <a:off x="5783333" y="3598429"/>
            <a:ext cx="163439" cy="1043477"/>
          </a:xfrm>
          <a:prstGeom prst="upArrow">
            <a:avLst>
              <a:gd name="adj1" fmla="val 19697"/>
              <a:gd name="adj2" fmla="val 18096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38" name="Up Arrow 37"/>
          <p:cNvSpPr/>
          <p:nvPr/>
        </p:nvSpPr>
        <p:spPr>
          <a:xfrm>
            <a:off x="7274202" y="3598429"/>
            <a:ext cx="163439" cy="1043477"/>
          </a:xfrm>
          <a:prstGeom prst="upArrow">
            <a:avLst>
              <a:gd name="adj1" fmla="val 19697"/>
              <a:gd name="adj2" fmla="val 18096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39" name="Up Arrow 38"/>
          <p:cNvSpPr/>
          <p:nvPr/>
        </p:nvSpPr>
        <p:spPr>
          <a:xfrm>
            <a:off x="8787226" y="3598429"/>
            <a:ext cx="163439" cy="1043477"/>
          </a:xfrm>
          <a:prstGeom prst="upArrow">
            <a:avLst>
              <a:gd name="adj1" fmla="val 19697"/>
              <a:gd name="adj2" fmla="val 18096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40" name="Up Arrow 39"/>
          <p:cNvSpPr/>
          <p:nvPr/>
        </p:nvSpPr>
        <p:spPr>
          <a:xfrm rot="10800000">
            <a:off x="10293887" y="3598428"/>
            <a:ext cx="163439" cy="1043477"/>
          </a:xfrm>
          <a:prstGeom prst="upArrow">
            <a:avLst>
              <a:gd name="adj1" fmla="val 19697"/>
              <a:gd name="adj2" fmla="val 18096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q-AL"/>
          </a:p>
        </p:txBody>
      </p:sp>
      <p:sp>
        <p:nvSpPr>
          <p:cNvPr id="41" name="Content Placeholder 2"/>
          <p:cNvSpPr txBox="1">
            <a:spLocks/>
          </p:cNvSpPr>
          <p:nvPr/>
        </p:nvSpPr>
        <p:spPr>
          <a:xfrm>
            <a:off x="838198" y="881277"/>
            <a:ext cx="10515602" cy="10294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200" noProof="1" smtClean="0">
                <a:solidFill>
                  <a:srgbClr val="0070C0"/>
                </a:solidFill>
              </a:rPr>
              <a:t>Central tendency calculations </a:t>
            </a:r>
            <a:r>
              <a:rPr lang="en-GB" sz="2200" u="sng" noProof="1" smtClean="0">
                <a:solidFill>
                  <a:srgbClr val="0070C0"/>
                </a:solidFill>
              </a:rPr>
              <a:t>for the total number of observations across all datasets</a:t>
            </a:r>
          </a:p>
          <a:p>
            <a:pPr marL="0" indent="0">
              <a:buFont typeface="Arial" panose="020B0604020202020204" pitchFamily="34" charset="0"/>
              <a:buNone/>
            </a:pPr>
            <a:r>
              <a:rPr lang="en-GB" sz="2200" noProof="1" smtClean="0">
                <a:solidFill>
                  <a:srgbClr val="0070C0"/>
                </a:solidFill>
              </a:rPr>
              <a:t>Regressor marginal effects, exponentiated to represent effect of per-unit increase on wage:</a:t>
            </a:r>
            <a:endParaRPr lang="en-GB" sz="2200" noProof="1">
              <a:solidFill>
                <a:srgbClr val="0070C0"/>
              </a:solidFill>
            </a:endParaRPr>
          </a:p>
        </p:txBody>
      </p:sp>
    </p:spTree>
    <p:extLst>
      <p:ext uri="{BB962C8B-B14F-4D97-AF65-F5344CB8AC3E}">
        <p14:creationId xmlns:p14="http://schemas.microsoft.com/office/powerpoint/2010/main" val="16817314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2928</TotalTime>
  <Words>2101</Words>
  <Application>Microsoft Office PowerPoint</Application>
  <PresentationFormat>Widescreen</PresentationFormat>
  <Paragraphs>544</Paragraphs>
  <Slides>18</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Calibri Light</vt:lpstr>
      <vt:lpstr>Cambria Math</vt:lpstr>
      <vt:lpstr>Courier New</vt:lpstr>
      <vt:lpstr>Symbol</vt:lpstr>
      <vt:lpstr>Times New Roman</vt:lpstr>
      <vt:lpstr>Wingdings</vt:lpstr>
      <vt:lpstr>Office Theme</vt:lpstr>
      <vt:lpstr>WAGE DIFFERENTIALS AS AN OUTTURN OF SECTOR OF EMPLOYMENT, FORMAL EDUCATION LEVEL AND OCCUPATIONAL CLASSIFICATION IN ALBANIA</vt:lpstr>
      <vt:lpstr>INTRODUCTION</vt:lpstr>
      <vt:lpstr>LITERATURE REVIEW</vt:lpstr>
      <vt:lpstr>METHODOLOGY</vt:lpstr>
      <vt:lpstr>METHODOLOGY</vt:lpstr>
      <vt:lpstr>METHODOLOGY</vt:lpstr>
      <vt:lpstr>SUMMARY STATISTICS</vt:lpstr>
      <vt:lpstr>SUMMARY STATISTICS</vt:lpstr>
      <vt:lpstr>PRELIMINARY RESULTS</vt:lpstr>
      <vt:lpstr>PRELIMINARY RESULTS</vt:lpstr>
      <vt:lpstr>PRELIMINARY RESULTS</vt:lpstr>
      <vt:lpstr>PRELIMINARY RESULTS</vt:lpstr>
      <vt:lpstr>PRELIMINARY RESULTS</vt:lpstr>
      <vt:lpstr>PRELIMINARY RESULTS</vt:lpstr>
      <vt:lpstr>PRELIMINARY RESULTS</vt:lpstr>
      <vt:lpstr>PRELIMINARY RESULTS</vt:lpstr>
      <vt:lpstr>CONCLUSIONS</vt:lpstr>
      <vt:lpstr>CONCLUSIONS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TIPARET E TREGUT TË PUNËS NË SHQIPËRI, EVIDENTIMI I TREGUESVE KRYESORË DHE I DINAMIKAVE TË TYRE NË KOHË</dc:title>
  <dc:creator>Orion Garo</dc:creator>
  <cp:lastModifiedBy>Orion Garo</cp:lastModifiedBy>
  <cp:revision>171</cp:revision>
  <cp:lastPrinted>2018-11-14T10:15:25Z</cp:lastPrinted>
  <dcterms:created xsi:type="dcterms:W3CDTF">2018-08-02T06:54:17Z</dcterms:created>
  <dcterms:modified xsi:type="dcterms:W3CDTF">2018-11-26T08:33:58Z</dcterms:modified>
</cp:coreProperties>
</file>